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77" r:id="rId1"/>
  </p:sldMasterIdLst>
  <p:notesMasterIdLst>
    <p:notesMasterId r:id="rId25"/>
  </p:notesMasterIdLst>
  <p:handoutMasterIdLst>
    <p:handoutMasterId r:id="rId26"/>
  </p:handoutMasterIdLst>
  <p:sldIdLst>
    <p:sldId id="256" r:id="rId2"/>
    <p:sldId id="372" r:id="rId3"/>
    <p:sldId id="441" r:id="rId4"/>
    <p:sldId id="442" r:id="rId5"/>
    <p:sldId id="257" r:id="rId6"/>
    <p:sldId id="443" r:id="rId7"/>
    <p:sldId id="444" r:id="rId8"/>
    <p:sldId id="462" r:id="rId9"/>
    <p:sldId id="446" r:id="rId10"/>
    <p:sldId id="447" r:id="rId11"/>
    <p:sldId id="448" r:id="rId12"/>
    <p:sldId id="449" r:id="rId13"/>
    <p:sldId id="451" r:id="rId14"/>
    <p:sldId id="466" r:id="rId15"/>
    <p:sldId id="467" r:id="rId16"/>
    <p:sldId id="440" r:id="rId17"/>
    <p:sldId id="457" r:id="rId18"/>
    <p:sldId id="459" r:id="rId19"/>
    <p:sldId id="458" r:id="rId20"/>
    <p:sldId id="460" r:id="rId21"/>
    <p:sldId id="461" r:id="rId22"/>
    <p:sldId id="454" r:id="rId23"/>
    <p:sldId id="419" r:id="rId24"/>
  </p:sldIdLst>
  <p:sldSz cx="12192000" cy="6858000"/>
  <p:notesSz cx="9866313" cy="673576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9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3002" autoAdjust="0"/>
  </p:normalViewPr>
  <p:slideViewPr>
    <p:cSldViewPr snapToGrid="0">
      <p:cViewPr varScale="1">
        <p:scale>
          <a:sx n="102" d="100"/>
          <a:sy n="102" d="100"/>
        </p:scale>
        <p:origin x="95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YAŞAR" userId="aa8cc79b8cc4dcc1" providerId="LiveId" clId="{DCFA58E3-560B-4B07-97AB-3653ECE3D725}"/>
    <pc:docChg chg="undo custSel addSld delSld modSld">
      <pc:chgData name="HASAN YAŞAR" userId="aa8cc79b8cc4dcc1" providerId="LiveId" clId="{DCFA58E3-560B-4B07-97AB-3653ECE3D725}" dt="2026-04-27T20:03:32.653" v="227" actId="20577"/>
      <pc:docMkLst>
        <pc:docMk/>
      </pc:docMkLst>
      <pc:sldChg chg="modSp">
        <pc:chgData name="HASAN YAŞAR" userId="aa8cc79b8cc4dcc1" providerId="LiveId" clId="{DCFA58E3-560B-4B07-97AB-3653ECE3D725}" dt="2026-04-27T20:00:26.309" v="115"/>
        <pc:sldMkLst>
          <pc:docMk/>
          <pc:sldMk cId="544542643" sldId="256"/>
        </pc:sldMkLst>
        <pc:spChg chg="mod">
          <ac:chgData name="HASAN YAŞAR" userId="aa8cc79b8cc4dcc1" providerId="LiveId" clId="{DCFA58E3-560B-4B07-97AB-3653ECE3D725}" dt="2026-04-27T20:00:26.309" v="115"/>
          <ac:spMkLst>
            <pc:docMk/>
            <pc:sldMk cId="544542643" sldId="256"/>
            <ac:spMk id="2" creationId="{00000000-0000-0000-0000-000000000000}"/>
          </ac:spMkLst>
        </pc:spChg>
      </pc:sldChg>
      <pc:sldChg chg="modSp mod">
        <pc:chgData name="HASAN YAŞAR" userId="aa8cc79b8cc4dcc1" providerId="LiveId" clId="{DCFA58E3-560B-4B07-97AB-3653ECE3D725}" dt="2026-04-27T19:59:10.884" v="114" actId="1076"/>
        <pc:sldMkLst>
          <pc:docMk/>
          <pc:sldMk cId="1555888675" sldId="257"/>
        </pc:sldMkLst>
        <pc:spChg chg="mod">
          <ac:chgData name="HASAN YAŞAR" userId="aa8cc79b8cc4dcc1" providerId="LiveId" clId="{DCFA58E3-560B-4B07-97AB-3653ECE3D725}" dt="2026-04-27T19:59:10.884" v="114" actId="1076"/>
          <ac:spMkLst>
            <pc:docMk/>
            <pc:sldMk cId="1555888675" sldId="257"/>
            <ac:spMk id="17" creationId="{00000000-0000-0000-0000-000000000000}"/>
          </ac:spMkLst>
        </pc:spChg>
        <pc:picChg chg="mod">
          <ac:chgData name="HASAN YAŞAR" userId="aa8cc79b8cc4dcc1" providerId="LiveId" clId="{DCFA58E3-560B-4B07-97AB-3653ECE3D725}" dt="2026-04-27T19:59:07.263" v="113" actId="14100"/>
          <ac:picMkLst>
            <pc:docMk/>
            <pc:sldMk cId="1555888675" sldId="257"/>
            <ac:picMk id="19" creationId="{00000000-0000-0000-0000-000000000000}"/>
          </ac:picMkLst>
        </pc:picChg>
      </pc:sldChg>
      <pc:sldChg chg="addSp delSp modSp mod">
        <pc:chgData name="HASAN YAŞAR" userId="aa8cc79b8cc4dcc1" providerId="LiveId" clId="{DCFA58E3-560B-4B07-97AB-3653ECE3D725}" dt="2026-04-27T20:03:32.653" v="227" actId="20577"/>
        <pc:sldMkLst>
          <pc:docMk/>
          <pc:sldMk cId="1320216740" sldId="419"/>
        </pc:sldMkLst>
        <pc:spChg chg="add del">
          <ac:chgData name="HASAN YAŞAR" userId="aa8cc79b8cc4dcc1" providerId="LiveId" clId="{DCFA58E3-560B-4B07-97AB-3653ECE3D725}" dt="2026-04-27T20:01:22.686" v="160" actId="22"/>
          <ac:spMkLst>
            <pc:docMk/>
            <pc:sldMk cId="1320216740" sldId="419"/>
            <ac:spMk id="4" creationId="{E343F218-DD3F-2A0F-655F-D8C199ED5A8E}"/>
          </ac:spMkLst>
        </pc:spChg>
        <pc:spChg chg="add mod">
          <ac:chgData name="HASAN YAŞAR" userId="aa8cc79b8cc4dcc1" providerId="LiveId" clId="{DCFA58E3-560B-4B07-97AB-3653ECE3D725}" dt="2026-04-27T20:03:03.047" v="190" actId="11529"/>
          <ac:spMkLst>
            <pc:docMk/>
            <pc:sldMk cId="1320216740" sldId="419"/>
            <ac:spMk id="5" creationId="{D834464E-C488-A29C-8098-51325069F3FA}"/>
          </ac:spMkLst>
        </pc:spChg>
        <pc:spChg chg="mod">
          <ac:chgData name="HASAN YAŞAR" userId="aa8cc79b8cc4dcc1" providerId="LiveId" clId="{DCFA58E3-560B-4B07-97AB-3653ECE3D725}" dt="2026-04-27T20:03:07.697" v="191" actId="13822"/>
          <ac:spMkLst>
            <pc:docMk/>
            <pc:sldMk cId="1320216740" sldId="419"/>
            <ac:spMk id="9" creationId="{00000000-0000-0000-0000-000000000000}"/>
          </ac:spMkLst>
        </pc:spChg>
        <pc:graphicFrameChg chg="mod modGraphic">
          <ac:chgData name="HASAN YAŞAR" userId="aa8cc79b8cc4dcc1" providerId="LiveId" clId="{DCFA58E3-560B-4B07-97AB-3653ECE3D725}" dt="2026-04-27T20:03:32.653" v="227" actId="20577"/>
          <ac:graphicFrameMkLst>
            <pc:docMk/>
            <pc:sldMk cId="1320216740" sldId="419"/>
            <ac:graphicFrameMk id="11" creationId="{00000000-0000-0000-0000-000000000000}"/>
          </ac:graphicFrameMkLst>
        </pc:graphicFrameChg>
      </pc:sldChg>
      <pc:sldChg chg="del">
        <pc:chgData name="HASAN YAŞAR" userId="aa8cc79b8cc4dcc1" providerId="LiveId" clId="{DCFA58E3-560B-4B07-97AB-3653ECE3D725}" dt="2026-04-27T19:57:33.401" v="94" actId="47"/>
        <pc:sldMkLst>
          <pc:docMk/>
          <pc:sldMk cId="3062307242" sldId="429"/>
        </pc:sldMkLst>
      </pc:sldChg>
      <pc:sldChg chg="del">
        <pc:chgData name="HASAN YAŞAR" userId="aa8cc79b8cc4dcc1" providerId="LiveId" clId="{DCFA58E3-560B-4B07-97AB-3653ECE3D725}" dt="2026-04-27T19:57:32.116" v="93" actId="47"/>
        <pc:sldMkLst>
          <pc:docMk/>
          <pc:sldMk cId="2539195770" sldId="439"/>
        </pc:sldMkLst>
      </pc:sldChg>
      <pc:sldChg chg="del">
        <pc:chgData name="HASAN YAŞAR" userId="aa8cc79b8cc4dcc1" providerId="LiveId" clId="{DCFA58E3-560B-4B07-97AB-3653ECE3D725}" dt="2026-04-27T19:47:17.297" v="0" actId="47"/>
        <pc:sldMkLst>
          <pc:docMk/>
          <pc:sldMk cId="1526140354" sldId="445"/>
        </pc:sldMkLst>
      </pc:sldChg>
      <pc:sldChg chg="modSp mod">
        <pc:chgData name="HASAN YAŞAR" userId="aa8cc79b8cc4dcc1" providerId="LiveId" clId="{DCFA58E3-560B-4B07-97AB-3653ECE3D725}" dt="2026-04-27T19:47:33.042" v="4" actId="20577"/>
        <pc:sldMkLst>
          <pc:docMk/>
          <pc:sldMk cId="3123416615" sldId="446"/>
        </pc:sldMkLst>
        <pc:spChg chg="mod">
          <ac:chgData name="HASAN YAŞAR" userId="aa8cc79b8cc4dcc1" providerId="LiveId" clId="{DCFA58E3-560B-4B07-97AB-3653ECE3D725}" dt="2026-04-27T19:47:33.042" v="4" actId="20577"/>
          <ac:spMkLst>
            <pc:docMk/>
            <pc:sldMk cId="3123416615" sldId="446"/>
            <ac:spMk id="5" creationId="{00000000-0000-0000-0000-000000000000}"/>
          </ac:spMkLst>
        </pc:spChg>
      </pc:sldChg>
      <pc:sldChg chg="modSp mod">
        <pc:chgData name="HASAN YAŞAR" userId="aa8cc79b8cc4dcc1" providerId="LiveId" clId="{DCFA58E3-560B-4B07-97AB-3653ECE3D725}" dt="2026-04-27T19:47:57.026" v="6" actId="20577"/>
        <pc:sldMkLst>
          <pc:docMk/>
          <pc:sldMk cId="1844037533" sldId="447"/>
        </pc:sldMkLst>
        <pc:spChg chg="mod">
          <ac:chgData name="HASAN YAŞAR" userId="aa8cc79b8cc4dcc1" providerId="LiveId" clId="{DCFA58E3-560B-4B07-97AB-3653ECE3D725}" dt="2026-04-27T19:47:57.026" v="6" actId="20577"/>
          <ac:spMkLst>
            <pc:docMk/>
            <pc:sldMk cId="1844037533" sldId="447"/>
            <ac:spMk id="5" creationId="{00000000-0000-0000-0000-000000000000}"/>
          </ac:spMkLst>
        </pc:spChg>
      </pc:sldChg>
      <pc:sldChg chg="modSp del mod">
        <pc:chgData name="HASAN YAŞAR" userId="aa8cc79b8cc4dcc1" providerId="LiveId" clId="{DCFA58E3-560B-4B07-97AB-3653ECE3D725}" dt="2026-04-27T19:57:15.907" v="92" actId="47"/>
        <pc:sldMkLst>
          <pc:docMk/>
          <pc:sldMk cId="1400542368" sldId="450"/>
        </pc:sldMkLst>
        <pc:spChg chg="mod">
          <ac:chgData name="HASAN YAŞAR" userId="aa8cc79b8cc4dcc1" providerId="LiveId" clId="{DCFA58E3-560B-4B07-97AB-3653ECE3D725}" dt="2026-04-27T19:48:26.131" v="8" actId="20577"/>
          <ac:spMkLst>
            <pc:docMk/>
            <pc:sldMk cId="1400542368" sldId="450"/>
            <ac:spMk id="5" creationId="{00000000-0000-0000-0000-000000000000}"/>
          </ac:spMkLst>
        </pc:spChg>
      </pc:sldChg>
      <pc:sldChg chg="del">
        <pc:chgData name="HASAN YAŞAR" userId="aa8cc79b8cc4dcc1" providerId="LiveId" clId="{DCFA58E3-560B-4B07-97AB-3653ECE3D725}" dt="2026-04-27T19:48:34.998" v="9" actId="47"/>
        <pc:sldMkLst>
          <pc:docMk/>
          <pc:sldMk cId="2831950674" sldId="452"/>
        </pc:sldMkLst>
      </pc:sldChg>
      <pc:sldChg chg="modSp mod">
        <pc:chgData name="HASAN YAŞAR" userId="aa8cc79b8cc4dcc1" providerId="LiveId" clId="{DCFA58E3-560B-4B07-97AB-3653ECE3D725}" dt="2026-04-27T19:47:26.045" v="2" actId="20577"/>
        <pc:sldMkLst>
          <pc:docMk/>
          <pc:sldMk cId="918302223" sldId="462"/>
        </pc:sldMkLst>
        <pc:spChg chg="mod">
          <ac:chgData name="HASAN YAŞAR" userId="aa8cc79b8cc4dcc1" providerId="LiveId" clId="{DCFA58E3-560B-4B07-97AB-3653ECE3D725}" dt="2026-04-27T19:47:26.045" v="2" actId="20577"/>
          <ac:spMkLst>
            <pc:docMk/>
            <pc:sldMk cId="918302223" sldId="462"/>
            <ac:spMk id="5" creationId="{00000000-0000-0000-0000-000000000000}"/>
          </ac:spMkLst>
        </pc:spChg>
      </pc:sldChg>
      <pc:sldChg chg="del">
        <pc:chgData name="HASAN YAŞAR" userId="aa8cc79b8cc4dcc1" providerId="LiveId" clId="{DCFA58E3-560B-4B07-97AB-3653ECE3D725}" dt="2026-04-27T19:57:53.532" v="95" actId="47"/>
        <pc:sldMkLst>
          <pc:docMk/>
          <pc:sldMk cId="1838596720" sldId="463"/>
        </pc:sldMkLst>
      </pc:sldChg>
      <pc:sldChg chg="del">
        <pc:chgData name="HASAN YAŞAR" userId="aa8cc79b8cc4dcc1" providerId="LiveId" clId="{DCFA58E3-560B-4B07-97AB-3653ECE3D725}" dt="2026-04-27T19:57:54.327" v="96" actId="47"/>
        <pc:sldMkLst>
          <pc:docMk/>
          <pc:sldMk cId="3728358315" sldId="464"/>
        </pc:sldMkLst>
      </pc:sldChg>
      <pc:sldChg chg="del">
        <pc:chgData name="HASAN YAŞAR" userId="aa8cc79b8cc4dcc1" providerId="LiveId" clId="{DCFA58E3-560B-4B07-97AB-3653ECE3D725}" dt="2026-04-27T19:57:55.200" v="97" actId="47"/>
        <pc:sldMkLst>
          <pc:docMk/>
          <pc:sldMk cId="66576998" sldId="465"/>
        </pc:sldMkLst>
      </pc:sldChg>
      <pc:sldChg chg="addSp delSp modSp new mod">
        <pc:chgData name="HASAN YAŞAR" userId="aa8cc79b8cc4dcc1" providerId="LiveId" clId="{DCFA58E3-560B-4B07-97AB-3653ECE3D725}" dt="2026-04-27T19:53:31.526" v="62" actId="14100"/>
        <pc:sldMkLst>
          <pc:docMk/>
          <pc:sldMk cId="3261514659" sldId="466"/>
        </pc:sldMkLst>
        <pc:spChg chg="add mod">
          <ac:chgData name="HASAN YAŞAR" userId="aa8cc79b8cc4dcc1" providerId="LiveId" clId="{DCFA58E3-560B-4B07-97AB-3653ECE3D725}" dt="2026-04-27T19:49:21.076" v="26" actId="20577"/>
          <ac:spMkLst>
            <pc:docMk/>
            <pc:sldMk cId="3261514659" sldId="466"/>
            <ac:spMk id="4" creationId="{F59A5999-5D27-56EE-59FE-641E0E2792D2}"/>
          </ac:spMkLst>
        </pc:spChg>
        <pc:spChg chg="add del mod">
          <ac:chgData name="HASAN YAŞAR" userId="aa8cc79b8cc4dcc1" providerId="LiveId" clId="{DCFA58E3-560B-4B07-97AB-3653ECE3D725}" dt="2026-04-27T19:52:19.564" v="57"/>
          <ac:spMkLst>
            <pc:docMk/>
            <pc:sldMk cId="3261514659" sldId="466"/>
            <ac:spMk id="6" creationId="{8440EA27-5055-EEE2-0D13-80FEAF1AB6C8}"/>
          </ac:spMkLst>
        </pc:spChg>
        <pc:spChg chg="add del mod">
          <ac:chgData name="HASAN YAŞAR" userId="aa8cc79b8cc4dcc1" providerId="LiveId" clId="{DCFA58E3-560B-4B07-97AB-3653ECE3D725}" dt="2026-04-27T19:53:24.547" v="61" actId="12084"/>
          <ac:spMkLst>
            <pc:docMk/>
            <pc:sldMk cId="3261514659" sldId="466"/>
            <ac:spMk id="8" creationId="{ACC38E6F-A146-F179-E779-82119CF3F700}"/>
          </ac:spMkLst>
        </pc:spChg>
        <pc:spChg chg="add del mod">
          <ac:chgData name="HASAN YAŞAR" userId="aa8cc79b8cc4dcc1" providerId="LiveId" clId="{DCFA58E3-560B-4B07-97AB-3653ECE3D725}" dt="2026-04-27T19:51:26.485" v="48" actId="12084"/>
          <ac:spMkLst>
            <pc:docMk/>
            <pc:sldMk cId="3261514659" sldId="466"/>
            <ac:spMk id="10" creationId="{3785D856-95A7-36EF-EF0A-2CF66268A6C6}"/>
          </ac:spMkLst>
        </pc:spChg>
        <pc:graphicFrameChg chg="add mod modGraphic">
          <ac:chgData name="HASAN YAŞAR" userId="aa8cc79b8cc4dcc1" providerId="LiveId" clId="{DCFA58E3-560B-4B07-97AB-3653ECE3D725}" dt="2026-04-27T19:51:43.102" v="51" actId="403"/>
          <ac:graphicFrameMkLst>
            <pc:docMk/>
            <pc:sldMk cId="3261514659" sldId="466"/>
            <ac:graphicFrameMk id="11" creationId="{CD302775-E6C9-7464-4F4B-F821B3688D8F}"/>
          </ac:graphicFrameMkLst>
        </pc:graphicFrameChg>
        <pc:graphicFrameChg chg="add mod">
          <ac:chgData name="HASAN YAŞAR" userId="aa8cc79b8cc4dcc1" providerId="LiveId" clId="{DCFA58E3-560B-4B07-97AB-3653ECE3D725}" dt="2026-04-27T19:52:57.646" v="59" actId="12084"/>
          <ac:graphicFrameMkLst>
            <pc:docMk/>
            <pc:sldMk cId="3261514659" sldId="466"/>
            <ac:graphicFrameMk id="12" creationId="{C915ADCE-ADED-EAEC-0899-69899D0D5B37}"/>
          </ac:graphicFrameMkLst>
        </pc:graphicFrameChg>
        <pc:graphicFrameChg chg="add mod">
          <ac:chgData name="HASAN YAŞAR" userId="aa8cc79b8cc4dcc1" providerId="LiveId" clId="{DCFA58E3-560B-4B07-97AB-3653ECE3D725}" dt="2026-04-27T19:53:31.526" v="62" actId="14100"/>
          <ac:graphicFrameMkLst>
            <pc:docMk/>
            <pc:sldMk cId="3261514659" sldId="466"/>
            <ac:graphicFrameMk id="13" creationId="{AED44CFB-2570-C800-3B44-4F4A93E5CE5E}"/>
          </ac:graphicFrameMkLst>
        </pc:graphicFrameChg>
      </pc:sldChg>
      <pc:sldChg chg="addSp delSp modSp new mod">
        <pc:chgData name="HASAN YAŞAR" userId="aa8cc79b8cc4dcc1" providerId="LiveId" clId="{DCFA58E3-560B-4B07-97AB-3653ECE3D725}" dt="2026-04-27T19:56:45.876" v="91" actId="20577"/>
        <pc:sldMkLst>
          <pc:docMk/>
          <pc:sldMk cId="292399884" sldId="467"/>
        </pc:sldMkLst>
        <pc:spChg chg="add del mod">
          <ac:chgData name="HASAN YAŞAR" userId="aa8cc79b8cc4dcc1" providerId="LiveId" clId="{DCFA58E3-560B-4B07-97AB-3653ECE3D725}" dt="2026-04-27T19:54:55.578" v="69" actId="12084"/>
          <ac:spMkLst>
            <pc:docMk/>
            <pc:sldMk cId="292399884" sldId="467"/>
            <ac:spMk id="4" creationId="{83B535E3-F0C0-86E5-0BFF-725D77E5D12A}"/>
          </ac:spMkLst>
        </pc:spChg>
        <pc:graphicFrameChg chg="add mod">
          <ac:chgData name="HASAN YAŞAR" userId="aa8cc79b8cc4dcc1" providerId="LiveId" clId="{DCFA58E3-560B-4B07-97AB-3653ECE3D725}" dt="2026-04-27T19:54:40.964" v="67" actId="12084"/>
          <ac:graphicFrameMkLst>
            <pc:docMk/>
            <pc:sldMk cId="292399884" sldId="467"/>
            <ac:graphicFrameMk id="5" creationId="{E3B0C049-AFCD-4FCA-5830-E68D0799798B}"/>
          </ac:graphicFrameMkLst>
        </pc:graphicFrameChg>
        <pc:graphicFrameChg chg="add mod modGraphic">
          <ac:chgData name="HASAN YAŞAR" userId="aa8cc79b8cc4dcc1" providerId="LiveId" clId="{DCFA58E3-560B-4B07-97AB-3653ECE3D725}" dt="2026-04-27T19:56:45.876" v="91" actId="20577"/>
          <ac:graphicFrameMkLst>
            <pc:docMk/>
            <pc:sldMk cId="292399884" sldId="467"/>
            <ac:graphicFrameMk id="6" creationId="{2BBE9961-3BC3-4A09-67D5-A67EF5DB6E4F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F31A6B-213D-4DB1-A897-1C4798E8B0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29C322B1-38A7-490E-A33E-4826A61DDC61}">
      <dgm:prSet/>
      <dgm:spPr/>
      <dgm:t>
        <a:bodyPr/>
        <a:lstStyle/>
        <a:p>
          <a:pPr rtl="0"/>
          <a:r>
            <a:rPr lang="tr-TR"/>
            <a:t>“Sürekli iyileştirme, sadece kalite komisyonunun değil; tüm paydaşların ortak sorumluluğudur.”</a:t>
          </a:r>
          <a:br>
            <a:rPr lang="tr-TR"/>
          </a:br>
          <a:r>
            <a:rPr lang="tr-TR"/>
            <a:t>Bu yaklaşım sayesinde Ortaköy MYO, tüm süreçlerini </a:t>
          </a:r>
          <a:r>
            <a:rPr lang="tr-TR" b="1"/>
            <a:t>veriye dayalı, izlenebilir ve sürdürülebilir</a:t>
          </a:r>
          <a:r>
            <a:rPr lang="tr-TR"/>
            <a:t> bir kalite kültürüyle yönetmektedir.</a:t>
          </a:r>
        </a:p>
      </dgm:t>
    </dgm:pt>
    <dgm:pt modelId="{E496402F-E4B7-4B3E-B6AD-03B2D52F6E1C}" type="parTrans" cxnId="{2F4CEF7D-FEC3-43CD-B14C-ABBCAAEFA7AE}">
      <dgm:prSet/>
      <dgm:spPr/>
      <dgm:t>
        <a:bodyPr/>
        <a:lstStyle/>
        <a:p>
          <a:endParaRPr lang="tr-TR"/>
        </a:p>
      </dgm:t>
    </dgm:pt>
    <dgm:pt modelId="{4B2FE824-0A59-46C2-9750-189323AFCD2C}" type="sibTrans" cxnId="{2F4CEF7D-FEC3-43CD-B14C-ABBCAAEFA7AE}">
      <dgm:prSet/>
      <dgm:spPr/>
      <dgm:t>
        <a:bodyPr/>
        <a:lstStyle/>
        <a:p>
          <a:endParaRPr lang="tr-TR"/>
        </a:p>
      </dgm:t>
    </dgm:pt>
    <dgm:pt modelId="{5DC638EA-CF76-45C1-B382-3DC83798E392}" type="pres">
      <dgm:prSet presAssocID="{E3F31A6B-213D-4DB1-A897-1C4798E8B037}" presName="linear" presStyleCnt="0">
        <dgm:presLayoutVars>
          <dgm:animLvl val="lvl"/>
          <dgm:resizeHandles val="exact"/>
        </dgm:presLayoutVars>
      </dgm:prSet>
      <dgm:spPr/>
    </dgm:pt>
    <dgm:pt modelId="{453B05EF-9E54-4935-9899-A8B8EEB496DD}" type="pres">
      <dgm:prSet presAssocID="{29C322B1-38A7-490E-A33E-4826A61DDC6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00C730B-BF5E-4613-BD47-F5F8A2C9AC6B}" type="presOf" srcId="{29C322B1-38A7-490E-A33E-4826A61DDC61}" destId="{453B05EF-9E54-4935-9899-A8B8EEB496DD}" srcOrd="0" destOrd="0" presId="urn:microsoft.com/office/officeart/2005/8/layout/vList2"/>
    <dgm:cxn modelId="{2639E552-DF0F-44AE-B975-55F1B16F1E48}" type="presOf" srcId="{E3F31A6B-213D-4DB1-A897-1C4798E8B037}" destId="{5DC638EA-CF76-45C1-B382-3DC83798E392}" srcOrd="0" destOrd="0" presId="urn:microsoft.com/office/officeart/2005/8/layout/vList2"/>
    <dgm:cxn modelId="{2F4CEF7D-FEC3-43CD-B14C-ABBCAAEFA7AE}" srcId="{E3F31A6B-213D-4DB1-A897-1C4798E8B037}" destId="{29C322B1-38A7-490E-A33E-4826A61DDC61}" srcOrd="0" destOrd="0" parTransId="{E496402F-E4B7-4B3E-B6AD-03B2D52F6E1C}" sibTransId="{4B2FE824-0A59-46C2-9750-189323AFCD2C}"/>
    <dgm:cxn modelId="{F1FD9CB9-D13F-41D0-ACF5-19E0DD0F8842}" type="presParOf" srcId="{5DC638EA-CF76-45C1-B382-3DC83798E392}" destId="{453B05EF-9E54-4935-9899-A8B8EEB496D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9ED1B4-CACC-4D34-96FE-8DE0D053F44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0241BEA7-D2C8-426A-AAC0-70A78534F0FA}">
      <dgm:prSet/>
      <dgm:spPr/>
      <dgm:t>
        <a:bodyPr/>
        <a:lstStyle/>
        <a:p>
          <a:pPr rtl="0"/>
          <a:r>
            <a:rPr lang="tr-TR"/>
            <a:t>Bu sistem, Ortaköy MYO’nun “öğrenci merkezli, öğrenme çıktısı temelli” kalite anlayışının en somut göstergesidir.</a:t>
          </a:r>
        </a:p>
      </dgm:t>
    </dgm:pt>
    <dgm:pt modelId="{F7A4CD0D-112F-4B2C-AB88-BD739F4BC662}" type="parTrans" cxnId="{46D0691B-7EFD-4B33-A2E6-0A1DA8F0FFD4}">
      <dgm:prSet/>
      <dgm:spPr/>
      <dgm:t>
        <a:bodyPr/>
        <a:lstStyle/>
        <a:p>
          <a:endParaRPr lang="tr-TR"/>
        </a:p>
      </dgm:t>
    </dgm:pt>
    <dgm:pt modelId="{E475EC51-2193-4228-8576-2C148FDF800A}" type="sibTrans" cxnId="{46D0691B-7EFD-4B33-A2E6-0A1DA8F0FFD4}">
      <dgm:prSet/>
      <dgm:spPr/>
      <dgm:t>
        <a:bodyPr/>
        <a:lstStyle/>
        <a:p>
          <a:endParaRPr lang="tr-TR"/>
        </a:p>
      </dgm:t>
    </dgm:pt>
    <dgm:pt modelId="{18850EFA-57CE-4D09-98CB-4D2FAB5EFCD4}" type="pres">
      <dgm:prSet presAssocID="{8D9ED1B4-CACC-4D34-96FE-8DE0D053F44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C2EEBED-7E35-4651-BB43-C440F189F15F}" type="pres">
      <dgm:prSet presAssocID="{0241BEA7-D2C8-426A-AAC0-70A78534F0FA}" presName="circle1" presStyleLbl="node1" presStyleIdx="0" presStyleCnt="1"/>
      <dgm:spPr/>
    </dgm:pt>
    <dgm:pt modelId="{50715D7E-7768-4CD6-900E-A2BB9253C575}" type="pres">
      <dgm:prSet presAssocID="{0241BEA7-D2C8-426A-AAC0-70A78534F0FA}" presName="space" presStyleCnt="0"/>
      <dgm:spPr/>
    </dgm:pt>
    <dgm:pt modelId="{D65F85A1-5ABE-44F1-BF4B-88A76A99227E}" type="pres">
      <dgm:prSet presAssocID="{0241BEA7-D2C8-426A-AAC0-70A78534F0FA}" presName="rect1" presStyleLbl="alignAcc1" presStyleIdx="0" presStyleCnt="1"/>
      <dgm:spPr/>
    </dgm:pt>
    <dgm:pt modelId="{68BE1CA6-0F8B-49A3-8B81-88DFD3D37F28}" type="pres">
      <dgm:prSet presAssocID="{0241BEA7-D2C8-426A-AAC0-70A78534F0FA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46D0691B-7EFD-4B33-A2E6-0A1DA8F0FFD4}" srcId="{8D9ED1B4-CACC-4D34-96FE-8DE0D053F447}" destId="{0241BEA7-D2C8-426A-AAC0-70A78534F0FA}" srcOrd="0" destOrd="0" parTransId="{F7A4CD0D-112F-4B2C-AB88-BD739F4BC662}" sibTransId="{E475EC51-2193-4228-8576-2C148FDF800A}"/>
    <dgm:cxn modelId="{8F8648A6-01E6-40DE-B14C-F465DB9878EC}" type="presOf" srcId="{0241BEA7-D2C8-426A-AAC0-70A78534F0FA}" destId="{68BE1CA6-0F8B-49A3-8B81-88DFD3D37F28}" srcOrd="1" destOrd="0" presId="urn:microsoft.com/office/officeart/2005/8/layout/target3"/>
    <dgm:cxn modelId="{ADCD3FC0-8C50-484E-B880-DDDEA892505D}" type="presOf" srcId="{0241BEA7-D2C8-426A-AAC0-70A78534F0FA}" destId="{D65F85A1-5ABE-44F1-BF4B-88A76A99227E}" srcOrd="0" destOrd="0" presId="urn:microsoft.com/office/officeart/2005/8/layout/target3"/>
    <dgm:cxn modelId="{F59BC2D0-75F9-4925-94DE-0CBAF466CA06}" type="presOf" srcId="{8D9ED1B4-CACC-4D34-96FE-8DE0D053F447}" destId="{18850EFA-57CE-4D09-98CB-4D2FAB5EFCD4}" srcOrd="0" destOrd="0" presId="urn:microsoft.com/office/officeart/2005/8/layout/target3"/>
    <dgm:cxn modelId="{311667F7-E8AC-4BB0-8B2F-34636BB8A7B3}" type="presParOf" srcId="{18850EFA-57CE-4D09-98CB-4D2FAB5EFCD4}" destId="{EC2EEBED-7E35-4651-BB43-C440F189F15F}" srcOrd="0" destOrd="0" presId="urn:microsoft.com/office/officeart/2005/8/layout/target3"/>
    <dgm:cxn modelId="{58978335-6BD3-4BCF-B6FE-9D3228178BE9}" type="presParOf" srcId="{18850EFA-57CE-4D09-98CB-4D2FAB5EFCD4}" destId="{50715D7E-7768-4CD6-900E-A2BB9253C575}" srcOrd="1" destOrd="0" presId="urn:microsoft.com/office/officeart/2005/8/layout/target3"/>
    <dgm:cxn modelId="{AADA2E09-59A0-479E-B614-E8250C312110}" type="presParOf" srcId="{18850EFA-57CE-4D09-98CB-4D2FAB5EFCD4}" destId="{D65F85A1-5ABE-44F1-BF4B-88A76A99227E}" srcOrd="2" destOrd="0" presId="urn:microsoft.com/office/officeart/2005/8/layout/target3"/>
    <dgm:cxn modelId="{6B2FD887-8834-48E2-AE53-6C4FDC8645BD}" type="presParOf" srcId="{18850EFA-57CE-4D09-98CB-4D2FAB5EFCD4}" destId="{68BE1CA6-0F8B-49A3-8B81-88DFD3D37F2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1A8CB4-3C2A-4D16-A880-7A04D5A7C7D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0235AC74-9BED-47BF-8638-4E7361526FA3}">
      <dgm:prSet/>
      <dgm:spPr/>
      <dgm:t>
        <a:bodyPr/>
        <a:lstStyle/>
        <a:p>
          <a:r>
            <a:rPr lang="tr-TR" b="1"/>
            <a:t>MEDEK</a:t>
          </a:r>
          <a:r>
            <a:rPr lang="tr-TR"/>
            <a:t> </a:t>
          </a:r>
          <a:r>
            <a:rPr lang="tr-TR" b="1"/>
            <a:t>Nedir?</a:t>
          </a:r>
          <a:endParaRPr lang="tr-TR"/>
        </a:p>
      </dgm:t>
    </dgm:pt>
    <dgm:pt modelId="{2ADBB17B-F964-4B47-9AD9-B7E1ED01DA45}" type="parTrans" cxnId="{03A18958-CE93-4F42-8523-3B69C96200AD}">
      <dgm:prSet/>
      <dgm:spPr/>
      <dgm:t>
        <a:bodyPr/>
        <a:lstStyle/>
        <a:p>
          <a:endParaRPr lang="tr-TR"/>
        </a:p>
      </dgm:t>
    </dgm:pt>
    <dgm:pt modelId="{62705FDE-C97E-4D15-9E5C-F057AA4CA404}" type="sibTrans" cxnId="{03A18958-CE93-4F42-8523-3B69C96200AD}">
      <dgm:prSet/>
      <dgm:spPr/>
      <dgm:t>
        <a:bodyPr/>
        <a:lstStyle/>
        <a:p>
          <a:endParaRPr lang="tr-TR"/>
        </a:p>
      </dgm:t>
    </dgm:pt>
    <dgm:pt modelId="{950D2AC2-CCAF-4286-887B-2C0BECDADBF2}">
      <dgm:prSet/>
      <dgm:spPr/>
      <dgm:t>
        <a:bodyPr/>
        <a:lstStyle/>
        <a:p>
          <a:r>
            <a:rPr lang="tr-TR"/>
            <a:t>Bölümümüzün eğitim kalitesinin, ulusal standartlarda tescil edilmesi sürecidir.</a:t>
          </a:r>
        </a:p>
      </dgm:t>
    </dgm:pt>
    <dgm:pt modelId="{14E9E3B5-84D1-412E-9D12-989E7827CC6D}" type="parTrans" cxnId="{BD3999C4-C74F-4D29-BF2B-6CE077BAE5D1}">
      <dgm:prSet/>
      <dgm:spPr/>
      <dgm:t>
        <a:bodyPr/>
        <a:lstStyle/>
        <a:p>
          <a:endParaRPr lang="tr-TR"/>
        </a:p>
      </dgm:t>
    </dgm:pt>
    <dgm:pt modelId="{8EEF1168-DC1A-4656-9AF7-A3351F876641}" type="sibTrans" cxnId="{BD3999C4-C74F-4D29-BF2B-6CE077BAE5D1}">
      <dgm:prSet/>
      <dgm:spPr/>
      <dgm:t>
        <a:bodyPr/>
        <a:lstStyle/>
        <a:p>
          <a:endParaRPr lang="tr-TR"/>
        </a:p>
      </dgm:t>
    </dgm:pt>
    <dgm:pt modelId="{53FFDE08-5A3E-469C-BF9A-3A304983D9A8}">
      <dgm:prSet/>
      <dgm:spPr/>
      <dgm:t>
        <a:bodyPr/>
        <a:lstStyle/>
        <a:p>
          <a:r>
            <a:rPr lang="tr-TR" b="1" dirty="0"/>
            <a:t>Amaç: </a:t>
          </a:r>
          <a:r>
            <a:rPr lang="tr-TR" dirty="0"/>
            <a:t>"Sürekli iyileştirme" kültürüyle, eğitimin güncel sanayi ihtiyaçlarına uygunluğunu garanti altına almak.</a:t>
          </a:r>
        </a:p>
      </dgm:t>
    </dgm:pt>
    <dgm:pt modelId="{CFBC589B-7119-4BA5-A206-6206A7DDEE21}" type="parTrans" cxnId="{BCF6A04E-9035-498C-B665-7F4AC9F79E1F}">
      <dgm:prSet/>
      <dgm:spPr/>
      <dgm:t>
        <a:bodyPr/>
        <a:lstStyle/>
        <a:p>
          <a:endParaRPr lang="tr-TR"/>
        </a:p>
      </dgm:t>
    </dgm:pt>
    <dgm:pt modelId="{386E2614-7ACC-47F5-9CBB-BDA48C00308E}" type="sibTrans" cxnId="{BCF6A04E-9035-498C-B665-7F4AC9F79E1F}">
      <dgm:prSet/>
      <dgm:spPr/>
      <dgm:t>
        <a:bodyPr/>
        <a:lstStyle/>
        <a:p>
          <a:endParaRPr lang="tr-TR"/>
        </a:p>
      </dgm:t>
    </dgm:pt>
    <dgm:pt modelId="{0B365769-4275-4EAB-82A5-D5F158519773}" type="pres">
      <dgm:prSet presAssocID="{801A8CB4-3C2A-4D16-A880-7A04D5A7C7DC}" presName="CompostProcess" presStyleCnt="0">
        <dgm:presLayoutVars>
          <dgm:dir/>
          <dgm:resizeHandles val="exact"/>
        </dgm:presLayoutVars>
      </dgm:prSet>
      <dgm:spPr/>
    </dgm:pt>
    <dgm:pt modelId="{05758C10-C1A0-495D-BD27-1A3FBB12AC59}" type="pres">
      <dgm:prSet presAssocID="{801A8CB4-3C2A-4D16-A880-7A04D5A7C7DC}" presName="arrow" presStyleLbl="bgShp" presStyleIdx="0" presStyleCnt="1"/>
      <dgm:spPr/>
    </dgm:pt>
    <dgm:pt modelId="{34A25557-CC2D-4F1A-810D-7FB3B13DB608}" type="pres">
      <dgm:prSet presAssocID="{801A8CB4-3C2A-4D16-A880-7A04D5A7C7DC}" presName="linearProcess" presStyleCnt="0"/>
      <dgm:spPr/>
    </dgm:pt>
    <dgm:pt modelId="{3A968507-9152-4EDF-BB0C-203DBBCECC78}" type="pres">
      <dgm:prSet presAssocID="{0235AC74-9BED-47BF-8638-4E7361526FA3}" presName="textNode" presStyleLbl="node1" presStyleIdx="0" presStyleCnt="3">
        <dgm:presLayoutVars>
          <dgm:bulletEnabled val="1"/>
        </dgm:presLayoutVars>
      </dgm:prSet>
      <dgm:spPr/>
    </dgm:pt>
    <dgm:pt modelId="{B5255447-12C3-4638-A6E4-C89EC0CD856C}" type="pres">
      <dgm:prSet presAssocID="{62705FDE-C97E-4D15-9E5C-F057AA4CA404}" presName="sibTrans" presStyleCnt="0"/>
      <dgm:spPr/>
    </dgm:pt>
    <dgm:pt modelId="{340E7DE4-27F3-47A6-94FD-E176A295C631}" type="pres">
      <dgm:prSet presAssocID="{950D2AC2-CCAF-4286-887B-2C0BECDADBF2}" presName="textNode" presStyleLbl="node1" presStyleIdx="1" presStyleCnt="3">
        <dgm:presLayoutVars>
          <dgm:bulletEnabled val="1"/>
        </dgm:presLayoutVars>
      </dgm:prSet>
      <dgm:spPr/>
    </dgm:pt>
    <dgm:pt modelId="{1A574F51-A533-4530-AB88-7490CFCFBDF0}" type="pres">
      <dgm:prSet presAssocID="{8EEF1168-DC1A-4656-9AF7-A3351F876641}" presName="sibTrans" presStyleCnt="0"/>
      <dgm:spPr/>
    </dgm:pt>
    <dgm:pt modelId="{D350D821-6FCD-4FC0-8C23-AD0CD60C0EED}" type="pres">
      <dgm:prSet presAssocID="{53FFDE08-5A3E-469C-BF9A-3A304983D9A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597752B-0EC8-48DB-BEA2-80CDCFC8DC63}" type="presOf" srcId="{53FFDE08-5A3E-469C-BF9A-3A304983D9A8}" destId="{D350D821-6FCD-4FC0-8C23-AD0CD60C0EED}" srcOrd="0" destOrd="0" presId="urn:microsoft.com/office/officeart/2005/8/layout/hProcess9"/>
    <dgm:cxn modelId="{2BA55263-D6B4-4AB5-A9DF-EB5EB72F93BB}" type="presOf" srcId="{950D2AC2-CCAF-4286-887B-2C0BECDADBF2}" destId="{340E7DE4-27F3-47A6-94FD-E176A295C631}" srcOrd="0" destOrd="0" presId="urn:microsoft.com/office/officeart/2005/8/layout/hProcess9"/>
    <dgm:cxn modelId="{BCF6A04E-9035-498C-B665-7F4AC9F79E1F}" srcId="{801A8CB4-3C2A-4D16-A880-7A04D5A7C7DC}" destId="{53FFDE08-5A3E-469C-BF9A-3A304983D9A8}" srcOrd="2" destOrd="0" parTransId="{CFBC589B-7119-4BA5-A206-6206A7DDEE21}" sibTransId="{386E2614-7ACC-47F5-9CBB-BDA48C00308E}"/>
    <dgm:cxn modelId="{03A18958-CE93-4F42-8523-3B69C96200AD}" srcId="{801A8CB4-3C2A-4D16-A880-7A04D5A7C7DC}" destId="{0235AC74-9BED-47BF-8638-4E7361526FA3}" srcOrd="0" destOrd="0" parTransId="{2ADBB17B-F964-4B47-9AD9-B7E1ED01DA45}" sibTransId="{62705FDE-C97E-4D15-9E5C-F057AA4CA404}"/>
    <dgm:cxn modelId="{387A64AB-610B-406C-B1AC-5D50DC2B7C21}" type="presOf" srcId="{801A8CB4-3C2A-4D16-A880-7A04D5A7C7DC}" destId="{0B365769-4275-4EAB-82A5-D5F158519773}" srcOrd="0" destOrd="0" presId="urn:microsoft.com/office/officeart/2005/8/layout/hProcess9"/>
    <dgm:cxn modelId="{46FBAFB7-98C5-428B-8653-9666E8E86DAC}" type="presOf" srcId="{0235AC74-9BED-47BF-8638-4E7361526FA3}" destId="{3A968507-9152-4EDF-BB0C-203DBBCECC78}" srcOrd="0" destOrd="0" presId="urn:microsoft.com/office/officeart/2005/8/layout/hProcess9"/>
    <dgm:cxn modelId="{BD3999C4-C74F-4D29-BF2B-6CE077BAE5D1}" srcId="{801A8CB4-3C2A-4D16-A880-7A04D5A7C7DC}" destId="{950D2AC2-CCAF-4286-887B-2C0BECDADBF2}" srcOrd="1" destOrd="0" parTransId="{14E9E3B5-84D1-412E-9D12-989E7827CC6D}" sibTransId="{8EEF1168-DC1A-4656-9AF7-A3351F876641}"/>
    <dgm:cxn modelId="{A96937B8-A01A-43B1-B9B2-4E7A3C4BAEDC}" type="presParOf" srcId="{0B365769-4275-4EAB-82A5-D5F158519773}" destId="{05758C10-C1A0-495D-BD27-1A3FBB12AC59}" srcOrd="0" destOrd="0" presId="urn:microsoft.com/office/officeart/2005/8/layout/hProcess9"/>
    <dgm:cxn modelId="{D2768D65-8384-4A17-8F38-16299B5FD869}" type="presParOf" srcId="{0B365769-4275-4EAB-82A5-D5F158519773}" destId="{34A25557-CC2D-4F1A-810D-7FB3B13DB608}" srcOrd="1" destOrd="0" presId="urn:microsoft.com/office/officeart/2005/8/layout/hProcess9"/>
    <dgm:cxn modelId="{B5E06A19-B949-4C88-8243-83FEF7329D38}" type="presParOf" srcId="{34A25557-CC2D-4F1A-810D-7FB3B13DB608}" destId="{3A968507-9152-4EDF-BB0C-203DBBCECC78}" srcOrd="0" destOrd="0" presId="urn:microsoft.com/office/officeart/2005/8/layout/hProcess9"/>
    <dgm:cxn modelId="{C3BCA94B-0604-4EC9-A69A-A751CE1FB7F1}" type="presParOf" srcId="{34A25557-CC2D-4F1A-810D-7FB3B13DB608}" destId="{B5255447-12C3-4638-A6E4-C89EC0CD856C}" srcOrd="1" destOrd="0" presId="urn:microsoft.com/office/officeart/2005/8/layout/hProcess9"/>
    <dgm:cxn modelId="{5C0056D0-060E-4D17-BBD5-FCED55A535CD}" type="presParOf" srcId="{34A25557-CC2D-4F1A-810D-7FB3B13DB608}" destId="{340E7DE4-27F3-47A6-94FD-E176A295C631}" srcOrd="2" destOrd="0" presId="urn:microsoft.com/office/officeart/2005/8/layout/hProcess9"/>
    <dgm:cxn modelId="{9D2F607E-F127-4411-AEA3-0D6CB272F877}" type="presParOf" srcId="{34A25557-CC2D-4F1A-810D-7FB3B13DB608}" destId="{1A574F51-A533-4530-AB88-7490CFCFBDF0}" srcOrd="3" destOrd="0" presId="urn:microsoft.com/office/officeart/2005/8/layout/hProcess9"/>
    <dgm:cxn modelId="{7229414F-8D8D-4D38-B26A-028D6719548D}" type="presParOf" srcId="{34A25557-CC2D-4F1A-810D-7FB3B13DB608}" destId="{D350D821-6FCD-4FC0-8C23-AD0CD60C0EE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E49FD6-785B-46A4-98DF-F99DA092B17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6259EB5B-6E64-432F-9653-13708B09CD14}">
      <dgm:prSet custT="1"/>
      <dgm:spPr/>
      <dgm:t>
        <a:bodyPr/>
        <a:lstStyle/>
        <a:p>
          <a:r>
            <a:rPr lang="tr-TR" sz="1800" b="1" dirty="0"/>
            <a:t>Akreditasyonun Öğrenciye Faydaları</a:t>
          </a:r>
          <a:endParaRPr lang="tr-TR" sz="1800" dirty="0"/>
        </a:p>
      </dgm:t>
    </dgm:pt>
    <dgm:pt modelId="{182A3017-B1C5-4FCC-8CFF-7C077ECBDA1B}" type="parTrans" cxnId="{3E6B1F8C-F171-403D-8EFA-B838B67DC92F}">
      <dgm:prSet/>
      <dgm:spPr/>
      <dgm:t>
        <a:bodyPr/>
        <a:lstStyle/>
        <a:p>
          <a:endParaRPr lang="tr-TR"/>
        </a:p>
      </dgm:t>
    </dgm:pt>
    <dgm:pt modelId="{99C674FD-FD28-48ED-B95A-E7B4585BDE42}" type="sibTrans" cxnId="{3E6B1F8C-F171-403D-8EFA-B838B67DC92F}">
      <dgm:prSet/>
      <dgm:spPr/>
      <dgm:t>
        <a:bodyPr/>
        <a:lstStyle/>
        <a:p>
          <a:endParaRPr lang="tr-TR"/>
        </a:p>
      </dgm:t>
    </dgm:pt>
    <dgm:pt modelId="{826AB9F6-F00A-4444-9510-BE6ECA8EEA37}">
      <dgm:prSet/>
      <dgm:spPr/>
      <dgm:t>
        <a:bodyPr/>
        <a:lstStyle/>
        <a:p>
          <a:r>
            <a:rPr lang="tr-TR" b="1" dirty="0"/>
            <a:t>Diploma Değeri:</a:t>
          </a:r>
          <a:r>
            <a:rPr lang="tr-TR" dirty="0"/>
            <a:t> Mezun olduğunuzda diplomanızın ulusal düzeyde tanınırlığı artar.</a:t>
          </a:r>
        </a:p>
      </dgm:t>
    </dgm:pt>
    <dgm:pt modelId="{B676CBEA-FF8E-4191-9F24-19DD8655E307}" type="parTrans" cxnId="{CECAE0EA-EF4C-48F6-9591-E33643AECB5F}">
      <dgm:prSet/>
      <dgm:spPr/>
      <dgm:t>
        <a:bodyPr/>
        <a:lstStyle/>
        <a:p>
          <a:endParaRPr lang="tr-TR"/>
        </a:p>
      </dgm:t>
    </dgm:pt>
    <dgm:pt modelId="{50FCDD75-3393-430F-B80A-0D5915872000}" type="sibTrans" cxnId="{CECAE0EA-EF4C-48F6-9591-E33643AECB5F}">
      <dgm:prSet/>
      <dgm:spPr/>
      <dgm:t>
        <a:bodyPr/>
        <a:lstStyle/>
        <a:p>
          <a:endParaRPr lang="tr-TR"/>
        </a:p>
      </dgm:t>
    </dgm:pt>
    <dgm:pt modelId="{044D21D9-4891-49E2-A4CC-E63853527D37}">
      <dgm:prSet/>
      <dgm:spPr/>
      <dgm:t>
        <a:bodyPr/>
        <a:lstStyle/>
        <a:p>
          <a:r>
            <a:rPr lang="tr-TR" b="1"/>
            <a:t>İstihdam Avantajı:</a:t>
          </a:r>
          <a:r>
            <a:rPr lang="tr-TR"/>
            <a:t> İşverenler için "kalite standartları onaylanmış bir programdan" mezun olduğunuzun kanıtıdır.</a:t>
          </a:r>
        </a:p>
      </dgm:t>
    </dgm:pt>
    <dgm:pt modelId="{C11B8D10-43FD-4048-B805-91C511E2C179}" type="parTrans" cxnId="{A4445B0F-5739-4EF7-995F-89C5B9CB23A8}">
      <dgm:prSet/>
      <dgm:spPr/>
      <dgm:t>
        <a:bodyPr/>
        <a:lstStyle/>
        <a:p>
          <a:endParaRPr lang="tr-TR"/>
        </a:p>
      </dgm:t>
    </dgm:pt>
    <dgm:pt modelId="{35C6A229-3695-461F-A35E-90B9134A1B23}" type="sibTrans" cxnId="{A4445B0F-5739-4EF7-995F-89C5B9CB23A8}">
      <dgm:prSet/>
      <dgm:spPr/>
      <dgm:t>
        <a:bodyPr/>
        <a:lstStyle/>
        <a:p>
          <a:endParaRPr lang="tr-TR"/>
        </a:p>
      </dgm:t>
    </dgm:pt>
    <dgm:pt modelId="{6BBC7256-6803-4A35-8623-38464DE87F8A}">
      <dgm:prSet/>
      <dgm:spPr/>
      <dgm:t>
        <a:bodyPr/>
        <a:lstStyle/>
        <a:p>
          <a:r>
            <a:rPr lang="tr-TR" b="1"/>
            <a:t>Yatay Geçiş ve Lisans Tamamlama:</a:t>
          </a:r>
          <a:r>
            <a:rPr lang="tr-TR"/>
            <a:t> Diğer üniversitelerle olan uyum ve geçiş süreçlerinde kolaylık sağlar.</a:t>
          </a:r>
        </a:p>
      </dgm:t>
    </dgm:pt>
    <dgm:pt modelId="{E64B87FB-BD4E-4445-A651-DAE62556B265}" type="parTrans" cxnId="{79C8E756-B464-4D27-968E-1296EC360F9B}">
      <dgm:prSet/>
      <dgm:spPr/>
      <dgm:t>
        <a:bodyPr/>
        <a:lstStyle/>
        <a:p>
          <a:endParaRPr lang="tr-TR"/>
        </a:p>
      </dgm:t>
    </dgm:pt>
    <dgm:pt modelId="{726EAA33-DF78-4CF0-A3E8-9D9EB7F9C866}" type="sibTrans" cxnId="{79C8E756-B464-4D27-968E-1296EC360F9B}">
      <dgm:prSet/>
      <dgm:spPr/>
      <dgm:t>
        <a:bodyPr/>
        <a:lstStyle/>
        <a:p>
          <a:endParaRPr lang="tr-TR"/>
        </a:p>
      </dgm:t>
    </dgm:pt>
    <dgm:pt modelId="{C4996B9B-C43A-4380-90E7-0087A3EF60DD}" type="pres">
      <dgm:prSet presAssocID="{3BE49FD6-785B-46A4-98DF-F99DA092B17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92AAA5B-52E7-40E6-A135-B4B500812987}" type="pres">
      <dgm:prSet presAssocID="{6259EB5B-6E64-432F-9653-13708B09CD14}" presName="circle1" presStyleLbl="node1" presStyleIdx="0" presStyleCnt="4"/>
      <dgm:spPr/>
    </dgm:pt>
    <dgm:pt modelId="{AD5AE397-7FA8-455F-9D52-0190374A34FE}" type="pres">
      <dgm:prSet presAssocID="{6259EB5B-6E64-432F-9653-13708B09CD14}" presName="space" presStyleCnt="0"/>
      <dgm:spPr/>
    </dgm:pt>
    <dgm:pt modelId="{A567EB7F-43B1-44BA-899B-C902EDA8997D}" type="pres">
      <dgm:prSet presAssocID="{6259EB5B-6E64-432F-9653-13708B09CD14}" presName="rect1" presStyleLbl="alignAcc1" presStyleIdx="0" presStyleCnt="4"/>
      <dgm:spPr/>
    </dgm:pt>
    <dgm:pt modelId="{730C0F03-7926-4EE1-AD58-0FFFAD0B78AF}" type="pres">
      <dgm:prSet presAssocID="{826AB9F6-F00A-4444-9510-BE6ECA8EEA37}" presName="vertSpace2" presStyleLbl="node1" presStyleIdx="0" presStyleCnt="4"/>
      <dgm:spPr/>
    </dgm:pt>
    <dgm:pt modelId="{DD4727D9-2186-48BF-BDA9-48F2A594E870}" type="pres">
      <dgm:prSet presAssocID="{826AB9F6-F00A-4444-9510-BE6ECA8EEA37}" presName="circle2" presStyleLbl="node1" presStyleIdx="1" presStyleCnt="4"/>
      <dgm:spPr/>
    </dgm:pt>
    <dgm:pt modelId="{CC1546DC-370D-4E04-BB43-BF442A3DC4BE}" type="pres">
      <dgm:prSet presAssocID="{826AB9F6-F00A-4444-9510-BE6ECA8EEA37}" presName="rect2" presStyleLbl="alignAcc1" presStyleIdx="1" presStyleCnt="4"/>
      <dgm:spPr/>
    </dgm:pt>
    <dgm:pt modelId="{5F2D06EE-D331-4035-8379-2AB4FFA10514}" type="pres">
      <dgm:prSet presAssocID="{044D21D9-4891-49E2-A4CC-E63853527D37}" presName="vertSpace3" presStyleLbl="node1" presStyleIdx="1" presStyleCnt="4"/>
      <dgm:spPr/>
    </dgm:pt>
    <dgm:pt modelId="{1AA9D974-FDDF-46B8-AD52-6DB2EFEAB9D4}" type="pres">
      <dgm:prSet presAssocID="{044D21D9-4891-49E2-A4CC-E63853527D37}" presName="circle3" presStyleLbl="node1" presStyleIdx="2" presStyleCnt="4"/>
      <dgm:spPr/>
    </dgm:pt>
    <dgm:pt modelId="{87989894-387D-4C3E-AE64-16F5DE689621}" type="pres">
      <dgm:prSet presAssocID="{044D21D9-4891-49E2-A4CC-E63853527D37}" presName="rect3" presStyleLbl="alignAcc1" presStyleIdx="2" presStyleCnt="4"/>
      <dgm:spPr/>
    </dgm:pt>
    <dgm:pt modelId="{EFE0476E-FADD-4BE3-8721-4ECA5490249C}" type="pres">
      <dgm:prSet presAssocID="{6BBC7256-6803-4A35-8623-38464DE87F8A}" presName="vertSpace4" presStyleLbl="node1" presStyleIdx="2" presStyleCnt="4"/>
      <dgm:spPr/>
    </dgm:pt>
    <dgm:pt modelId="{7AE86037-0034-495D-89C3-73E6A5574F85}" type="pres">
      <dgm:prSet presAssocID="{6BBC7256-6803-4A35-8623-38464DE87F8A}" presName="circle4" presStyleLbl="node1" presStyleIdx="3" presStyleCnt="4"/>
      <dgm:spPr/>
    </dgm:pt>
    <dgm:pt modelId="{AC2CBDAA-9A11-4C85-A1B3-E5F5DB432363}" type="pres">
      <dgm:prSet presAssocID="{6BBC7256-6803-4A35-8623-38464DE87F8A}" presName="rect4" presStyleLbl="alignAcc1" presStyleIdx="3" presStyleCnt="4"/>
      <dgm:spPr/>
    </dgm:pt>
    <dgm:pt modelId="{AA155CF9-001E-4005-B46F-B0DB1BB6ECDA}" type="pres">
      <dgm:prSet presAssocID="{6259EB5B-6E64-432F-9653-13708B09CD14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E099471D-F470-4967-8CDD-878691190C41}" type="pres">
      <dgm:prSet presAssocID="{826AB9F6-F00A-4444-9510-BE6ECA8EEA37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14401F90-658A-4EAC-B3C5-0854E81707F6}" type="pres">
      <dgm:prSet presAssocID="{044D21D9-4891-49E2-A4CC-E63853527D37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7AEEE76D-F220-4271-BCD9-78391B96C9CE}" type="pres">
      <dgm:prSet presAssocID="{6BBC7256-6803-4A35-8623-38464DE87F8A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92A12208-0E1E-4990-8E69-9971AC417159}" type="presOf" srcId="{044D21D9-4891-49E2-A4CC-E63853527D37}" destId="{14401F90-658A-4EAC-B3C5-0854E81707F6}" srcOrd="1" destOrd="0" presId="urn:microsoft.com/office/officeart/2005/8/layout/target3"/>
    <dgm:cxn modelId="{A4445B0F-5739-4EF7-995F-89C5B9CB23A8}" srcId="{3BE49FD6-785B-46A4-98DF-F99DA092B177}" destId="{044D21D9-4891-49E2-A4CC-E63853527D37}" srcOrd="2" destOrd="0" parTransId="{C11B8D10-43FD-4048-B805-91C511E2C179}" sibTransId="{35C6A229-3695-461F-A35E-90B9134A1B23}"/>
    <dgm:cxn modelId="{27FEE719-84AB-42F1-A62B-E2689BD61930}" type="presOf" srcId="{3BE49FD6-785B-46A4-98DF-F99DA092B177}" destId="{C4996B9B-C43A-4380-90E7-0087A3EF60DD}" srcOrd="0" destOrd="0" presId="urn:microsoft.com/office/officeart/2005/8/layout/target3"/>
    <dgm:cxn modelId="{3DE2001D-0511-4A01-97B0-B94C17546DC4}" type="presOf" srcId="{044D21D9-4891-49E2-A4CC-E63853527D37}" destId="{87989894-387D-4C3E-AE64-16F5DE689621}" srcOrd="0" destOrd="0" presId="urn:microsoft.com/office/officeart/2005/8/layout/target3"/>
    <dgm:cxn modelId="{5A41F75B-CEC5-4160-9E1A-9494F23D8FD9}" type="presOf" srcId="{6259EB5B-6E64-432F-9653-13708B09CD14}" destId="{A567EB7F-43B1-44BA-899B-C902EDA8997D}" srcOrd="0" destOrd="0" presId="urn:microsoft.com/office/officeart/2005/8/layout/target3"/>
    <dgm:cxn modelId="{B8F8D876-AE4C-4175-A489-AB5BB0E4BB09}" type="presOf" srcId="{6BBC7256-6803-4A35-8623-38464DE87F8A}" destId="{AC2CBDAA-9A11-4C85-A1B3-E5F5DB432363}" srcOrd="0" destOrd="0" presId="urn:microsoft.com/office/officeart/2005/8/layout/target3"/>
    <dgm:cxn modelId="{79C8E756-B464-4D27-968E-1296EC360F9B}" srcId="{3BE49FD6-785B-46A4-98DF-F99DA092B177}" destId="{6BBC7256-6803-4A35-8623-38464DE87F8A}" srcOrd="3" destOrd="0" parTransId="{E64B87FB-BD4E-4445-A651-DAE62556B265}" sibTransId="{726EAA33-DF78-4CF0-A3E8-9D9EB7F9C866}"/>
    <dgm:cxn modelId="{DD5D4578-6293-4BBE-81B3-66FCDEDD1C03}" type="presOf" srcId="{826AB9F6-F00A-4444-9510-BE6ECA8EEA37}" destId="{CC1546DC-370D-4E04-BB43-BF442A3DC4BE}" srcOrd="0" destOrd="0" presId="urn:microsoft.com/office/officeart/2005/8/layout/target3"/>
    <dgm:cxn modelId="{9D914D59-0A3B-49A1-9F61-41F9A0E56846}" type="presOf" srcId="{6259EB5B-6E64-432F-9653-13708B09CD14}" destId="{AA155CF9-001E-4005-B46F-B0DB1BB6ECDA}" srcOrd="1" destOrd="0" presId="urn:microsoft.com/office/officeart/2005/8/layout/target3"/>
    <dgm:cxn modelId="{E112095A-B0DE-45D4-BB77-72491DE9A0A7}" type="presOf" srcId="{826AB9F6-F00A-4444-9510-BE6ECA8EEA37}" destId="{E099471D-F470-4967-8CDD-878691190C41}" srcOrd="1" destOrd="0" presId="urn:microsoft.com/office/officeart/2005/8/layout/target3"/>
    <dgm:cxn modelId="{3E6B1F8C-F171-403D-8EFA-B838B67DC92F}" srcId="{3BE49FD6-785B-46A4-98DF-F99DA092B177}" destId="{6259EB5B-6E64-432F-9653-13708B09CD14}" srcOrd="0" destOrd="0" parTransId="{182A3017-B1C5-4FCC-8CFF-7C077ECBDA1B}" sibTransId="{99C674FD-FD28-48ED-B95A-E7B4585BDE42}"/>
    <dgm:cxn modelId="{CECAE0EA-EF4C-48F6-9591-E33643AECB5F}" srcId="{3BE49FD6-785B-46A4-98DF-F99DA092B177}" destId="{826AB9F6-F00A-4444-9510-BE6ECA8EEA37}" srcOrd="1" destOrd="0" parTransId="{B676CBEA-FF8E-4191-9F24-19DD8655E307}" sibTransId="{50FCDD75-3393-430F-B80A-0D5915872000}"/>
    <dgm:cxn modelId="{0C7D6EF7-4BAD-4740-9E6E-0437635E5B6B}" type="presOf" srcId="{6BBC7256-6803-4A35-8623-38464DE87F8A}" destId="{7AEEE76D-F220-4271-BCD9-78391B96C9CE}" srcOrd="1" destOrd="0" presId="urn:microsoft.com/office/officeart/2005/8/layout/target3"/>
    <dgm:cxn modelId="{F033F3FC-132B-4233-AE30-62A6C329AABE}" type="presParOf" srcId="{C4996B9B-C43A-4380-90E7-0087A3EF60DD}" destId="{892AAA5B-52E7-40E6-A135-B4B500812987}" srcOrd="0" destOrd="0" presId="urn:microsoft.com/office/officeart/2005/8/layout/target3"/>
    <dgm:cxn modelId="{E4063759-BAF7-45D5-BD79-6FC56B15DDF6}" type="presParOf" srcId="{C4996B9B-C43A-4380-90E7-0087A3EF60DD}" destId="{AD5AE397-7FA8-455F-9D52-0190374A34FE}" srcOrd="1" destOrd="0" presId="urn:microsoft.com/office/officeart/2005/8/layout/target3"/>
    <dgm:cxn modelId="{DB39F0D2-D289-48DB-948E-39553400A70E}" type="presParOf" srcId="{C4996B9B-C43A-4380-90E7-0087A3EF60DD}" destId="{A567EB7F-43B1-44BA-899B-C902EDA8997D}" srcOrd="2" destOrd="0" presId="urn:microsoft.com/office/officeart/2005/8/layout/target3"/>
    <dgm:cxn modelId="{25ACD05B-C24F-4AB6-8684-D91D12E919FF}" type="presParOf" srcId="{C4996B9B-C43A-4380-90E7-0087A3EF60DD}" destId="{730C0F03-7926-4EE1-AD58-0FFFAD0B78AF}" srcOrd="3" destOrd="0" presId="urn:microsoft.com/office/officeart/2005/8/layout/target3"/>
    <dgm:cxn modelId="{53CB0964-413C-4C05-8B5B-3A0F5A234180}" type="presParOf" srcId="{C4996B9B-C43A-4380-90E7-0087A3EF60DD}" destId="{DD4727D9-2186-48BF-BDA9-48F2A594E870}" srcOrd="4" destOrd="0" presId="urn:microsoft.com/office/officeart/2005/8/layout/target3"/>
    <dgm:cxn modelId="{9DC6F531-75BE-4218-B7FB-FA4B2491CF55}" type="presParOf" srcId="{C4996B9B-C43A-4380-90E7-0087A3EF60DD}" destId="{CC1546DC-370D-4E04-BB43-BF442A3DC4BE}" srcOrd="5" destOrd="0" presId="urn:microsoft.com/office/officeart/2005/8/layout/target3"/>
    <dgm:cxn modelId="{DCB6D11C-46DC-488B-B66A-2DB98A13E1E5}" type="presParOf" srcId="{C4996B9B-C43A-4380-90E7-0087A3EF60DD}" destId="{5F2D06EE-D331-4035-8379-2AB4FFA10514}" srcOrd="6" destOrd="0" presId="urn:microsoft.com/office/officeart/2005/8/layout/target3"/>
    <dgm:cxn modelId="{229FD84F-263E-4A6E-A540-6D64A5039EE4}" type="presParOf" srcId="{C4996B9B-C43A-4380-90E7-0087A3EF60DD}" destId="{1AA9D974-FDDF-46B8-AD52-6DB2EFEAB9D4}" srcOrd="7" destOrd="0" presId="urn:microsoft.com/office/officeart/2005/8/layout/target3"/>
    <dgm:cxn modelId="{32722B9C-1C97-4B15-B79F-8ADA65E98D6A}" type="presParOf" srcId="{C4996B9B-C43A-4380-90E7-0087A3EF60DD}" destId="{87989894-387D-4C3E-AE64-16F5DE689621}" srcOrd="8" destOrd="0" presId="urn:microsoft.com/office/officeart/2005/8/layout/target3"/>
    <dgm:cxn modelId="{7044D5FF-1562-4B3A-A6D0-8DC884849642}" type="presParOf" srcId="{C4996B9B-C43A-4380-90E7-0087A3EF60DD}" destId="{EFE0476E-FADD-4BE3-8721-4ECA5490249C}" srcOrd="9" destOrd="0" presId="urn:microsoft.com/office/officeart/2005/8/layout/target3"/>
    <dgm:cxn modelId="{03979F27-CFA7-4460-8227-ECFF1CBBB1F8}" type="presParOf" srcId="{C4996B9B-C43A-4380-90E7-0087A3EF60DD}" destId="{7AE86037-0034-495D-89C3-73E6A5574F85}" srcOrd="10" destOrd="0" presId="urn:microsoft.com/office/officeart/2005/8/layout/target3"/>
    <dgm:cxn modelId="{EE0CE4F1-2BE3-4D60-92BD-B978CA586281}" type="presParOf" srcId="{C4996B9B-C43A-4380-90E7-0087A3EF60DD}" destId="{AC2CBDAA-9A11-4C85-A1B3-E5F5DB432363}" srcOrd="11" destOrd="0" presId="urn:microsoft.com/office/officeart/2005/8/layout/target3"/>
    <dgm:cxn modelId="{5462440B-291B-4645-A3AB-62A82CFC7161}" type="presParOf" srcId="{C4996B9B-C43A-4380-90E7-0087A3EF60DD}" destId="{AA155CF9-001E-4005-B46F-B0DB1BB6ECDA}" srcOrd="12" destOrd="0" presId="urn:microsoft.com/office/officeart/2005/8/layout/target3"/>
    <dgm:cxn modelId="{A08DD74F-2AF4-4B30-853D-04C23FA2127C}" type="presParOf" srcId="{C4996B9B-C43A-4380-90E7-0087A3EF60DD}" destId="{E099471D-F470-4967-8CDD-878691190C41}" srcOrd="13" destOrd="0" presId="urn:microsoft.com/office/officeart/2005/8/layout/target3"/>
    <dgm:cxn modelId="{8F59E1BD-BA32-4217-A735-9E42735DC378}" type="presParOf" srcId="{C4996B9B-C43A-4380-90E7-0087A3EF60DD}" destId="{14401F90-658A-4EAC-B3C5-0854E81707F6}" srcOrd="14" destOrd="0" presId="urn:microsoft.com/office/officeart/2005/8/layout/target3"/>
    <dgm:cxn modelId="{3487DBF2-DA79-4F85-A840-E8A97F137754}" type="presParOf" srcId="{C4996B9B-C43A-4380-90E7-0087A3EF60DD}" destId="{7AEEE76D-F220-4271-BCD9-78391B96C9CE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7D8E7E-C228-4595-A798-C798F8A2119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3359FD2-78A8-4F04-B4BB-458279D20A79}">
      <dgm:prSet/>
      <dgm:spPr/>
      <dgm:t>
        <a:bodyPr/>
        <a:lstStyle/>
        <a:p>
          <a:r>
            <a:rPr lang="tr-TR" b="1" dirty="0"/>
            <a:t>Süreçte Öğrencinin Rolü</a:t>
          </a:r>
          <a:endParaRPr lang="tr-TR" dirty="0"/>
        </a:p>
      </dgm:t>
    </dgm:pt>
    <dgm:pt modelId="{05CAB0DD-3734-4C95-B74F-AC805F4460E5}" type="parTrans" cxnId="{830F0A46-4B10-4A90-8DB5-45A1E39DB0F9}">
      <dgm:prSet/>
      <dgm:spPr/>
      <dgm:t>
        <a:bodyPr/>
        <a:lstStyle/>
        <a:p>
          <a:endParaRPr lang="tr-TR"/>
        </a:p>
      </dgm:t>
    </dgm:pt>
    <dgm:pt modelId="{05B5FB85-BBD5-4B9D-8265-DF542640A960}" type="sibTrans" cxnId="{830F0A46-4B10-4A90-8DB5-45A1E39DB0F9}">
      <dgm:prSet/>
      <dgm:spPr/>
      <dgm:t>
        <a:bodyPr/>
        <a:lstStyle/>
        <a:p>
          <a:endParaRPr lang="tr-TR"/>
        </a:p>
      </dgm:t>
    </dgm:pt>
    <dgm:pt modelId="{A18C36DC-7EA5-4898-A238-1D7D6E74AF7E}">
      <dgm:prSet/>
      <dgm:spPr/>
      <dgm:t>
        <a:bodyPr/>
        <a:lstStyle/>
        <a:p>
          <a:pPr>
            <a:buNone/>
          </a:pPr>
          <a:r>
            <a:rPr lang="tr-TR" b="1" dirty="0"/>
            <a:t>Anket Katılımı:</a:t>
          </a:r>
          <a:r>
            <a:rPr lang="tr-TR" dirty="0"/>
            <a:t> Ders değerlendirme ve memnuniyet anketlerine verdiğiniz dürüst cevaplar, iyileştirme yapmamız için temel veridir.</a:t>
          </a:r>
        </a:p>
      </dgm:t>
    </dgm:pt>
    <dgm:pt modelId="{9A284FDD-FBB7-418D-BED9-7B6641D30F52}" type="parTrans" cxnId="{970F844D-5F52-4A1D-9EE8-9A2B8291EDA7}">
      <dgm:prSet/>
      <dgm:spPr/>
      <dgm:t>
        <a:bodyPr/>
        <a:lstStyle/>
        <a:p>
          <a:endParaRPr lang="tr-TR"/>
        </a:p>
      </dgm:t>
    </dgm:pt>
    <dgm:pt modelId="{351F152F-B640-4E58-8E29-9E577E491B45}" type="sibTrans" cxnId="{970F844D-5F52-4A1D-9EE8-9A2B8291EDA7}">
      <dgm:prSet/>
      <dgm:spPr/>
      <dgm:t>
        <a:bodyPr/>
        <a:lstStyle/>
        <a:p>
          <a:endParaRPr lang="tr-TR"/>
        </a:p>
      </dgm:t>
    </dgm:pt>
    <dgm:pt modelId="{551154B0-8452-4501-9875-D2B6C03A08A8}">
      <dgm:prSet/>
      <dgm:spPr/>
      <dgm:t>
        <a:bodyPr/>
        <a:lstStyle/>
        <a:p>
          <a:pPr>
            <a:buNone/>
          </a:pPr>
          <a:r>
            <a:rPr lang="tr-TR" b="1"/>
            <a:t>Öğrenci Temsilciliği:</a:t>
          </a:r>
          <a:r>
            <a:rPr lang="tr-TR"/>
            <a:t> Karar mekanizmalarında öğrenci görüşlerinin MEDEK kriterlerine göre temsil edilmesi.</a:t>
          </a:r>
          <a:endParaRPr lang="tr-TR" dirty="0"/>
        </a:p>
      </dgm:t>
    </dgm:pt>
    <dgm:pt modelId="{BB339F48-AB64-434E-88B1-6C7272E0886F}" type="parTrans" cxnId="{6CA62B55-9302-4809-823E-4BB51091CC06}">
      <dgm:prSet/>
      <dgm:spPr/>
      <dgm:t>
        <a:bodyPr/>
        <a:lstStyle/>
        <a:p>
          <a:endParaRPr lang="tr-TR"/>
        </a:p>
      </dgm:t>
    </dgm:pt>
    <dgm:pt modelId="{563ED0BE-B37A-4738-B23E-73CB054EAE23}" type="sibTrans" cxnId="{6CA62B55-9302-4809-823E-4BB51091CC06}">
      <dgm:prSet/>
      <dgm:spPr/>
      <dgm:t>
        <a:bodyPr/>
        <a:lstStyle/>
        <a:p>
          <a:endParaRPr lang="tr-TR"/>
        </a:p>
      </dgm:t>
    </dgm:pt>
    <dgm:pt modelId="{E3FE2E32-A2D5-44EA-9F15-2DAB4A77C67D}">
      <dgm:prSet/>
      <dgm:spPr/>
      <dgm:t>
        <a:bodyPr/>
        <a:lstStyle/>
        <a:p>
          <a:pPr>
            <a:buNone/>
          </a:pPr>
          <a:r>
            <a:rPr lang="tr-TR" b="1"/>
            <a:t>Görüşmeler:</a:t>
          </a:r>
          <a:r>
            <a:rPr lang="tr-TR"/>
            <a:t> Değerlendirme takımı üniversitemizi ziyaret ettiğinde sizlerle mülakat yapabilir. Bölümün imkanlarını ve eğitim sürecini kendi bakış açınızla anlatmanız beklenir.</a:t>
          </a:r>
          <a:endParaRPr lang="tr-TR" dirty="0"/>
        </a:p>
      </dgm:t>
    </dgm:pt>
    <dgm:pt modelId="{4E879EE4-C621-4736-A56E-0F878DC86A65}" type="parTrans" cxnId="{6021AEF9-0544-423C-B5F0-DE01B7FF11D8}">
      <dgm:prSet/>
      <dgm:spPr/>
      <dgm:t>
        <a:bodyPr/>
        <a:lstStyle/>
        <a:p>
          <a:endParaRPr lang="tr-TR"/>
        </a:p>
      </dgm:t>
    </dgm:pt>
    <dgm:pt modelId="{497C9749-3E36-421B-890F-D8FA3DAFF893}" type="sibTrans" cxnId="{6021AEF9-0544-423C-B5F0-DE01B7FF11D8}">
      <dgm:prSet/>
      <dgm:spPr/>
      <dgm:t>
        <a:bodyPr/>
        <a:lstStyle/>
        <a:p>
          <a:endParaRPr lang="tr-TR"/>
        </a:p>
      </dgm:t>
    </dgm:pt>
    <dgm:pt modelId="{AFAF54FC-3D34-4A08-BA6C-2C71337921D3}">
      <dgm:prSet/>
      <dgm:spPr/>
      <dgm:t>
        <a:bodyPr/>
        <a:lstStyle/>
        <a:p>
          <a:pPr>
            <a:buNone/>
          </a:pPr>
          <a:r>
            <a:rPr lang="tr-TR"/>
            <a:t>Öğrencilerimiz bu sürecin sadece izleyicisi değil, en önemli </a:t>
          </a:r>
          <a:r>
            <a:rPr lang="tr-TR" b="1"/>
            <a:t>paydaşıdır.</a:t>
          </a:r>
          <a:endParaRPr lang="tr-TR" dirty="0"/>
        </a:p>
      </dgm:t>
    </dgm:pt>
    <dgm:pt modelId="{5616B0ED-21B5-4136-AF6A-EBEE4563A6EF}" type="parTrans" cxnId="{F87C4766-E5A8-4FEA-B46E-ABDAB237C649}">
      <dgm:prSet/>
      <dgm:spPr/>
      <dgm:t>
        <a:bodyPr/>
        <a:lstStyle/>
        <a:p>
          <a:endParaRPr lang="tr-TR"/>
        </a:p>
      </dgm:t>
    </dgm:pt>
    <dgm:pt modelId="{5B68166F-807F-4344-97D9-A8194CF442DB}" type="sibTrans" cxnId="{F87C4766-E5A8-4FEA-B46E-ABDAB237C649}">
      <dgm:prSet/>
      <dgm:spPr/>
      <dgm:t>
        <a:bodyPr/>
        <a:lstStyle/>
        <a:p>
          <a:endParaRPr lang="tr-TR"/>
        </a:p>
      </dgm:t>
    </dgm:pt>
    <dgm:pt modelId="{B40D3C2A-B084-4CE2-8057-877098289557}" type="pres">
      <dgm:prSet presAssocID="{FA7D8E7E-C228-4595-A798-C798F8A2119B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E0F0EC8-FBC3-4294-8988-8ED681AC0D7C}" type="pres">
      <dgm:prSet presAssocID="{FA7D8E7E-C228-4595-A798-C798F8A2119B}" presName="matrix" presStyleCnt="0"/>
      <dgm:spPr/>
    </dgm:pt>
    <dgm:pt modelId="{0A8B8B44-ECB7-4D52-A6E2-18002A82372A}" type="pres">
      <dgm:prSet presAssocID="{FA7D8E7E-C228-4595-A798-C798F8A2119B}" presName="tile1" presStyleLbl="node1" presStyleIdx="0" presStyleCnt="4"/>
      <dgm:spPr/>
    </dgm:pt>
    <dgm:pt modelId="{176F8F1B-4B48-4A9A-9908-CE20DA49E17F}" type="pres">
      <dgm:prSet presAssocID="{FA7D8E7E-C228-4595-A798-C798F8A2119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444B6CC-DEA9-41EB-BC95-651700BDF09F}" type="pres">
      <dgm:prSet presAssocID="{FA7D8E7E-C228-4595-A798-C798F8A2119B}" presName="tile2" presStyleLbl="node1" presStyleIdx="1" presStyleCnt="4"/>
      <dgm:spPr/>
    </dgm:pt>
    <dgm:pt modelId="{A187CC51-3917-4211-910C-8349AA915C33}" type="pres">
      <dgm:prSet presAssocID="{FA7D8E7E-C228-4595-A798-C798F8A2119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F000CA2-E435-4ABB-810C-22E495A7E666}" type="pres">
      <dgm:prSet presAssocID="{FA7D8E7E-C228-4595-A798-C798F8A2119B}" presName="tile3" presStyleLbl="node1" presStyleIdx="2" presStyleCnt="4"/>
      <dgm:spPr/>
    </dgm:pt>
    <dgm:pt modelId="{86839EB5-B830-44EC-8041-DAAA1EB728A0}" type="pres">
      <dgm:prSet presAssocID="{FA7D8E7E-C228-4595-A798-C798F8A2119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D5F5CEF-AE75-48C3-B566-292991C46F4A}" type="pres">
      <dgm:prSet presAssocID="{FA7D8E7E-C228-4595-A798-C798F8A2119B}" presName="tile4" presStyleLbl="node1" presStyleIdx="3" presStyleCnt="4"/>
      <dgm:spPr/>
    </dgm:pt>
    <dgm:pt modelId="{22D16225-C691-4AF5-86E0-9B3A5C7FFF69}" type="pres">
      <dgm:prSet presAssocID="{FA7D8E7E-C228-4595-A798-C798F8A2119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6289A25-ECAA-42B1-9591-06E1C05CF498}" type="pres">
      <dgm:prSet presAssocID="{FA7D8E7E-C228-4595-A798-C798F8A2119B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A86E8B01-A152-42E6-AEC1-A55B55D417E8}" type="presOf" srcId="{D3359FD2-78A8-4F04-B4BB-458279D20A79}" destId="{D6289A25-ECAA-42B1-9591-06E1C05CF498}" srcOrd="0" destOrd="0" presId="urn:microsoft.com/office/officeart/2005/8/layout/matrix1"/>
    <dgm:cxn modelId="{80E6CA1B-D9D0-418C-9B4A-ABE911C3087D}" type="presOf" srcId="{AFAF54FC-3D34-4A08-BA6C-2C71337921D3}" destId="{22D16225-C691-4AF5-86E0-9B3A5C7FFF69}" srcOrd="1" destOrd="0" presId="urn:microsoft.com/office/officeart/2005/8/layout/matrix1"/>
    <dgm:cxn modelId="{1DCB1961-43EC-4F8C-88DA-8717C41EBB4F}" type="presOf" srcId="{E3FE2E32-A2D5-44EA-9F15-2DAB4A77C67D}" destId="{86839EB5-B830-44EC-8041-DAAA1EB728A0}" srcOrd="1" destOrd="0" presId="urn:microsoft.com/office/officeart/2005/8/layout/matrix1"/>
    <dgm:cxn modelId="{830F0A46-4B10-4A90-8DB5-45A1E39DB0F9}" srcId="{FA7D8E7E-C228-4595-A798-C798F8A2119B}" destId="{D3359FD2-78A8-4F04-B4BB-458279D20A79}" srcOrd="0" destOrd="0" parTransId="{05CAB0DD-3734-4C95-B74F-AC805F4460E5}" sibTransId="{05B5FB85-BBD5-4B9D-8265-DF542640A960}"/>
    <dgm:cxn modelId="{F87C4766-E5A8-4FEA-B46E-ABDAB237C649}" srcId="{D3359FD2-78A8-4F04-B4BB-458279D20A79}" destId="{AFAF54FC-3D34-4A08-BA6C-2C71337921D3}" srcOrd="3" destOrd="0" parTransId="{5616B0ED-21B5-4136-AF6A-EBEE4563A6EF}" sibTransId="{5B68166F-807F-4344-97D9-A8194CF442DB}"/>
    <dgm:cxn modelId="{970F844D-5F52-4A1D-9EE8-9A2B8291EDA7}" srcId="{D3359FD2-78A8-4F04-B4BB-458279D20A79}" destId="{A18C36DC-7EA5-4898-A238-1D7D6E74AF7E}" srcOrd="0" destOrd="0" parTransId="{9A284FDD-FBB7-418D-BED9-7B6641D30F52}" sibTransId="{351F152F-B640-4E58-8E29-9E577E491B45}"/>
    <dgm:cxn modelId="{6CA62B55-9302-4809-823E-4BB51091CC06}" srcId="{D3359FD2-78A8-4F04-B4BB-458279D20A79}" destId="{551154B0-8452-4501-9875-D2B6C03A08A8}" srcOrd="1" destOrd="0" parTransId="{BB339F48-AB64-434E-88B1-6C7272E0886F}" sibTransId="{563ED0BE-B37A-4738-B23E-73CB054EAE23}"/>
    <dgm:cxn modelId="{5911C857-1806-495F-8B61-2430ADAB1C9F}" type="presOf" srcId="{A18C36DC-7EA5-4898-A238-1D7D6E74AF7E}" destId="{176F8F1B-4B48-4A9A-9908-CE20DA49E17F}" srcOrd="1" destOrd="0" presId="urn:microsoft.com/office/officeart/2005/8/layout/matrix1"/>
    <dgm:cxn modelId="{714DEE77-BBA8-40D5-842A-F49565F02B55}" type="presOf" srcId="{E3FE2E32-A2D5-44EA-9F15-2DAB4A77C67D}" destId="{CF000CA2-E435-4ABB-810C-22E495A7E666}" srcOrd="0" destOrd="0" presId="urn:microsoft.com/office/officeart/2005/8/layout/matrix1"/>
    <dgm:cxn modelId="{39A78884-AAB2-43AD-8385-888B91700507}" type="presOf" srcId="{551154B0-8452-4501-9875-D2B6C03A08A8}" destId="{C444B6CC-DEA9-41EB-BC95-651700BDF09F}" srcOrd="0" destOrd="0" presId="urn:microsoft.com/office/officeart/2005/8/layout/matrix1"/>
    <dgm:cxn modelId="{8FFF9990-26C1-46A6-9569-C297D0BAFF96}" type="presOf" srcId="{FA7D8E7E-C228-4595-A798-C798F8A2119B}" destId="{B40D3C2A-B084-4CE2-8057-877098289557}" srcOrd="0" destOrd="0" presId="urn:microsoft.com/office/officeart/2005/8/layout/matrix1"/>
    <dgm:cxn modelId="{651B919A-D8CD-4FB1-AF3F-E5475FB0E699}" type="presOf" srcId="{A18C36DC-7EA5-4898-A238-1D7D6E74AF7E}" destId="{0A8B8B44-ECB7-4D52-A6E2-18002A82372A}" srcOrd="0" destOrd="0" presId="urn:microsoft.com/office/officeart/2005/8/layout/matrix1"/>
    <dgm:cxn modelId="{606EA8CF-0213-45C5-ABB0-9B449FD1ABE6}" type="presOf" srcId="{551154B0-8452-4501-9875-D2B6C03A08A8}" destId="{A187CC51-3917-4211-910C-8349AA915C33}" srcOrd="1" destOrd="0" presId="urn:microsoft.com/office/officeart/2005/8/layout/matrix1"/>
    <dgm:cxn modelId="{6021AEF9-0544-423C-B5F0-DE01B7FF11D8}" srcId="{D3359FD2-78A8-4F04-B4BB-458279D20A79}" destId="{E3FE2E32-A2D5-44EA-9F15-2DAB4A77C67D}" srcOrd="2" destOrd="0" parTransId="{4E879EE4-C621-4736-A56E-0F878DC86A65}" sibTransId="{497C9749-3E36-421B-890F-D8FA3DAFF893}"/>
    <dgm:cxn modelId="{85B4FAFD-4797-4E1F-B5C3-68C47A0323BE}" type="presOf" srcId="{AFAF54FC-3D34-4A08-BA6C-2C71337921D3}" destId="{BD5F5CEF-AE75-48C3-B566-292991C46F4A}" srcOrd="0" destOrd="0" presId="urn:microsoft.com/office/officeart/2005/8/layout/matrix1"/>
    <dgm:cxn modelId="{4018D013-4A22-41EA-9422-2E2035C8B34A}" type="presParOf" srcId="{B40D3C2A-B084-4CE2-8057-877098289557}" destId="{5E0F0EC8-FBC3-4294-8988-8ED681AC0D7C}" srcOrd="0" destOrd="0" presId="urn:microsoft.com/office/officeart/2005/8/layout/matrix1"/>
    <dgm:cxn modelId="{05FEF5D0-2320-48DA-914F-F8307C7D3635}" type="presParOf" srcId="{5E0F0EC8-FBC3-4294-8988-8ED681AC0D7C}" destId="{0A8B8B44-ECB7-4D52-A6E2-18002A82372A}" srcOrd="0" destOrd="0" presId="urn:microsoft.com/office/officeart/2005/8/layout/matrix1"/>
    <dgm:cxn modelId="{7F30607E-79C5-44CE-A663-A20789171EDD}" type="presParOf" srcId="{5E0F0EC8-FBC3-4294-8988-8ED681AC0D7C}" destId="{176F8F1B-4B48-4A9A-9908-CE20DA49E17F}" srcOrd="1" destOrd="0" presId="urn:microsoft.com/office/officeart/2005/8/layout/matrix1"/>
    <dgm:cxn modelId="{70E82A08-5659-4390-95FA-7B4F54AFB5F2}" type="presParOf" srcId="{5E0F0EC8-FBC3-4294-8988-8ED681AC0D7C}" destId="{C444B6CC-DEA9-41EB-BC95-651700BDF09F}" srcOrd="2" destOrd="0" presId="urn:microsoft.com/office/officeart/2005/8/layout/matrix1"/>
    <dgm:cxn modelId="{59999C1A-8ED4-4DA7-B55A-B342EE298E11}" type="presParOf" srcId="{5E0F0EC8-FBC3-4294-8988-8ED681AC0D7C}" destId="{A187CC51-3917-4211-910C-8349AA915C33}" srcOrd="3" destOrd="0" presId="urn:microsoft.com/office/officeart/2005/8/layout/matrix1"/>
    <dgm:cxn modelId="{14A8DCBA-AADC-45ED-905D-9BD8F1B69613}" type="presParOf" srcId="{5E0F0EC8-FBC3-4294-8988-8ED681AC0D7C}" destId="{CF000CA2-E435-4ABB-810C-22E495A7E666}" srcOrd="4" destOrd="0" presId="urn:microsoft.com/office/officeart/2005/8/layout/matrix1"/>
    <dgm:cxn modelId="{B28E59C9-34D2-4DE3-8275-9FAE7B799B9A}" type="presParOf" srcId="{5E0F0EC8-FBC3-4294-8988-8ED681AC0D7C}" destId="{86839EB5-B830-44EC-8041-DAAA1EB728A0}" srcOrd="5" destOrd="0" presId="urn:microsoft.com/office/officeart/2005/8/layout/matrix1"/>
    <dgm:cxn modelId="{0BD00103-2887-478B-9F5F-20225E346D4F}" type="presParOf" srcId="{5E0F0EC8-FBC3-4294-8988-8ED681AC0D7C}" destId="{BD5F5CEF-AE75-48C3-B566-292991C46F4A}" srcOrd="6" destOrd="0" presId="urn:microsoft.com/office/officeart/2005/8/layout/matrix1"/>
    <dgm:cxn modelId="{0C1F5329-D8E8-4BDB-9DF7-FD218EE6C10C}" type="presParOf" srcId="{5E0F0EC8-FBC3-4294-8988-8ED681AC0D7C}" destId="{22D16225-C691-4AF5-86E0-9B3A5C7FFF69}" srcOrd="7" destOrd="0" presId="urn:microsoft.com/office/officeart/2005/8/layout/matrix1"/>
    <dgm:cxn modelId="{57CF188A-9E98-4482-B4FA-D76B7903DE80}" type="presParOf" srcId="{B40D3C2A-B084-4CE2-8057-877098289557}" destId="{D6289A25-ECAA-42B1-9591-06E1C05CF49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A49BA3-834A-4718-BC04-563521E7A549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tr-TR"/>
        </a:p>
      </dgm:t>
    </dgm:pt>
    <dgm:pt modelId="{E2FC97F2-3A6E-4EE4-8202-3F329DED45E8}">
      <dgm:prSet custT="1"/>
      <dgm:spPr/>
      <dgm:t>
        <a:bodyPr/>
        <a:lstStyle/>
        <a:p>
          <a:pPr rtl="0"/>
          <a:r>
            <a:rPr lang="tr-TR" sz="1600" dirty="0"/>
            <a:t>Ortaköy Meslek Yüksekokulu olarak, sürekli iyileştirme ve kalite kültürünü birlikte büyütmeye kararlıyız.</a:t>
          </a:r>
        </a:p>
      </dgm:t>
    </dgm:pt>
    <dgm:pt modelId="{898B0631-BDF0-48BC-BC8C-58838F6ACD3F}" type="parTrans" cxnId="{85D9F426-F611-46CC-80DC-E605E66AF530}">
      <dgm:prSet/>
      <dgm:spPr/>
      <dgm:t>
        <a:bodyPr/>
        <a:lstStyle/>
        <a:p>
          <a:endParaRPr lang="tr-TR"/>
        </a:p>
      </dgm:t>
    </dgm:pt>
    <dgm:pt modelId="{599C7807-4AE3-432D-A80D-F8CF68433DA7}" type="sibTrans" cxnId="{85D9F426-F611-46CC-80DC-E605E66AF530}">
      <dgm:prSet/>
      <dgm:spPr/>
      <dgm:t>
        <a:bodyPr/>
        <a:lstStyle/>
        <a:p>
          <a:endParaRPr lang="tr-TR"/>
        </a:p>
      </dgm:t>
    </dgm:pt>
    <dgm:pt modelId="{2CCBC47A-31AB-4F57-82E4-5A4158C2F8B3}" type="pres">
      <dgm:prSet presAssocID="{5CA49BA3-834A-4718-BC04-563521E7A549}" presName="linear" presStyleCnt="0">
        <dgm:presLayoutVars>
          <dgm:animLvl val="lvl"/>
          <dgm:resizeHandles val="exact"/>
        </dgm:presLayoutVars>
      </dgm:prSet>
      <dgm:spPr/>
    </dgm:pt>
    <dgm:pt modelId="{8050DDA1-CE10-4243-BEA0-CA1ECF65E535}" type="pres">
      <dgm:prSet presAssocID="{E2FC97F2-3A6E-4EE4-8202-3F329DED45E8}" presName="parentText" presStyleLbl="node1" presStyleIdx="0" presStyleCnt="1" custScaleY="100017">
        <dgm:presLayoutVars>
          <dgm:chMax val="0"/>
          <dgm:bulletEnabled val="1"/>
        </dgm:presLayoutVars>
      </dgm:prSet>
      <dgm:spPr/>
    </dgm:pt>
  </dgm:ptLst>
  <dgm:cxnLst>
    <dgm:cxn modelId="{B01DC626-FE47-4EC7-BE7C-0BA8E3B48463}" type="presOf" srcId="{5CA49BA3-834A-4718-BC04-563521E7A549}" destId="{2CCBC47A-31AB-4F57-82E4-5A4158C2F8B3}" srcOrd="0" destOrd="0" presId="urn:microsoft.com/office/officeart/2005/8/layout/vList2"/>
    <dgm:cxn modelId="{85D9F426-F611-46CC-80DC-E605E66AF530}" srcId="{5CA49BA3-834A-4718-BC04-563521E7A549}" destId="{E2FC97F2-3A6E-4EE4-8202-3F329DED45E8}" srcOrd="0" destOrd="0" parTransId="{898B0631-BDF0-48BC-BC8C-58838F6ACD3F}" sibTransId="{599C7807-4AE3-432D-A80D-F8CF68433DA7}"/>
    <dgm:cxn modelId="{18567A49-AE20-4BCE-9FCF-D3D817EFED5F}" type="presOf" srcId="{E2FC97F2-3A6E-4EE4-8202-3F329DED45E8}" destId="{8050DDA1-CE10-4243-BEA0-CA1ECF65E535}" srcOrd="0" destOrd="0" presId="urn:microsoft.com/office/officeart/2005/8/layout/vList2"/>
    <dgm:cxn modelId="{224D34E3-FBC5-4EA9-9BF2-468EA7F672E2}" type="presParOf" srcId="{2CCBC47A-31AB-4F57-82E4-5A4158C2F8B3}" destId="{8050DDA1-CE10-4243-BEA0-CA1ECF65E5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B05EF-9E54-4935-9899-A8B8EEB496DD}">
      <dsp:nvSpPr>
        <dsp:cNvPr id="0" name=""/>
        <dsp:cNvSpPr/>
      </dsp:nvSpPr>
      <dsp:spPr>
        <a:xfrm>
          <a:off x="0" y="12384"/>
          <a:ext cx="10776641" cy="898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/>
            <a:t>“Sürekli iyileştirme, sadece kalite komisyonunun değil; tüm paydaşların ortak sorumluluğudur.”</a:t>
          </a:r>
          <a:br>
            <a:rPr lang="tr-TR" sz="1600" kern="1200"/>
          </a:br>
          <a:r>
            <a:rPr lang="tr-TR" sz="1600" kern="1200"/>
            <a:t>Bu yaklaşım sayesinde Ortaköy MYO, tüm süreçlerini </a:t>
          </a:r>
          <a:r>
            <a:rPr lang="tr-TR" sz="1600" b="1" kern="1200"/>
            <a:t>veriye dayalı, izlenebilir ve sürdürülebilir</a:t>
          </a:r>
          <a:r>
            <a:rPr lang="tr-TR" sz="1600" kern="1200"/>
            <a:t> bir kalite kültürüyle yönetmektedir.</a:t>
          </a:r>
        </a:p>
      </dsp:txBody>
      <dsp:txXfrm>
        <a:off x="43864" y="56248"/>
        <a:ext cx="10688913" cy="8108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EEBED-7E35-4651-BB43-C440F189F15F}">
      <dsp:nvSpPr>
        <dsp:cNvPr id="0" name=""/>
        <dsp:cNvSpPr/>
      </dsp:nvSpPr>
      <dsp:spPr>
        <a:xfrm>
          <a:off x="0" y="0"/>
          <a:ext cx="880388" cy="88038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F85A1-5ABE-44F1-BF4B-88A76A99227E}">
      <dsp:nvSpPr>
        <dsp:cNvPr id="0" name=""/>
        <dsp:cNvSpPr/>
      </dsp:nvSpPr>
      <dsp:spPr>
        <a:xfrm>
          <a:off x="440194" y="0"/>
          <a:ext cx="10333430" cy="8803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Bu sistem, Ortaköy MYO’nun “öğrenci merkezli, öğrenme çıktısı temelli” kalite anlayışının en somut göstergesidir.</a:t>
          </a:r>
        </a:p>
      </dsp:txBody>
      <dsp:txXfrm>
        <a:off x="440194" y="0"/>
        <a:ext cx="10333430" cy="8803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58C10-C1A0-495D-BD27-1A3FBB12AC59}">
      <dsp:nvSpPr>
        <dsp:cNvPr id="0" name=""/>
        <dsp:cNvSpPr/>
      </dsp:nvSpPr>
      <dsp:spPr>
        <a:xfrm>
          <a:off x="800157" y="0"/>
          <a:ext cx="9068447" cy="184237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968507-9152-4EDF-BB0C-203DBBCECC78}">
      <dsp:nvSpPr>
        <dsp:cNvPr id="0" name=""/>
        <dsp:cNvSpPr/>
      </dsp:nvSpPr>
      <dsp:spPr>
        <a:xfrm>
          <a:off x="361529" y="552711"/>
          <a:ext cx="3200628" cy="736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b="1" kern="1200"/>
            <a:t>MEDEK</a:t>
          </a:r>
          <a:r>
            <a:rPr lang="tr-TR" sz="1300" kern="1200"/>
            <a:t> </a:t>
          </a:r>
          <a:r>
            <a:rPr lang="tr-TR" sz="1300" b="1" kern="1200"/>
            <a:t>Nedir?</a:t>
          </a:r>
          <a:endParaRPr lang="tr-TR" sz="1300" kern="1200"/>
        </a:p>
      </dsp:txBody>
      <dsp:txXfrm>
        <a:off x="397504" y="588686"/>
        <a:ext cx="3128678" cy="664998"/>
      </dsp:txXfrm>
    </dsp:sp>
    <dsp:sp modelId="{340E7DE4-27F3-47A6-94FD-E176A295C631}">
      <dsp:nvSpPr>
        <dsp:cNvPr id="0" name=""/>
        <dsp:cNvSpPr/>
      </dsp:nvSpPr>
      <dsp:spPr>
        <a:xfrm>
          <a:off x="3734066" y="552711"/>
          <a:ext cx="3200628" cy="736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/>
            <a:t>Bölümümüzün eğitim kalitesinin, ulusal standartlarda tescil edilmesi sürecidir.</a:t>
          </a:r>
        </a:p>
      </dsp:txBody>
      <dsp:txXfrm>
        <a:off x="3770041" y="588686"/>
        <a:ext cx="3128678" cy="664998"/>
      </dsp:txXfrm>
    </dsp:sp>
    <dsp:sp modelId="{D350D821-6FCD-4FC0-8C23-AD0CD60C0EED}">
      <dsp:nvSpPr>
        <dsp:cNvPr id="0" name=""/>
        <dsp:cNvSpPr/>
      </dsp:nvSpPr>
      <dsp:spPr>
        <a:xfrm>
          <a:off x="7106604" y="552711"/>
          <a:ext cx="3200628" cy="736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b="1" kern="1200" dirty="0"/>
            <a:t>Amaç: </a:t>
          </a:r>
          <a:r>
            <a:rPr lang="tr-TR" sz="1300" kern="1200" dirty="0"/>
            <a:t>"Sürekli iyileştirme" kültürüyle, eğitimin güncel sanayi ihtiyaçlarına uygunluğunu garanti altına almak.</a:t>
          </a:r>
        </a:p>
      </dsp:txBody>
      <dsp:txXfrm>
        <a:off x="7142579" y="588686"/>
        <a:ext cx="3128678" cy="6649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AAA5B-52E7-40E6-A135-B4B500812987}">
      <dsp:nvSpPr>
        <dsp:cNvPr id="0" name=""/>
        <dsp:cNvSpPr/>
      </dsp:nvSpPr>
      <dsp:spPr>
        <a:xfrm>
          <a:off x="0" y="0"/>
          <a:ext cx="2469540" cy="246954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7EB7F-43B1-44BA-899B-C902EDA8997D}">
      <dsp:nvSpPr>
        <dsp:cNvPr id="0" name=""/>
        <dsp:cNvSpPr/>
      </dsp:nvSpPr>
      <dsp:spPr>
        <a:xfrm>
          <a:off x="1234770" y="0"/>
          <a:ext cx="9598583" cy="24695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/>
            <a:t>Akreditasyonun Öğrenciye Faydaları</a:t>
          </a:r>
          <a:endParaRPr lang="tr-TR" sz="1800" kern="1200" dirty="0"/>
        </a:p>
      </dsp:txBody>
      <dsp:txXfrm>
        <a:off x="1234770" y="0"/>
        <a:ext cx="9598583" cy="524777"/>
      </dsp:txXfrm>
    </dsp:sp>
    <dsp:sp modelId="{DD4727D9-2186-48BF-BDA9-48F2A594E870}">
      <dsp:nvSpPr>
        <dsp:cNvPr id="0" name=""/>
        <dsp:cNvSpPr/>
      </dsp:nvSpPr>
      <dsp:spPr>
        <a:xfrm>
          <a:off x="324127" y="524777"/>
          <a:ext cx="1821285" cy="182128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1546DC-370D-4E04-BB43-BF442A3DC4BE}">
      <dsp:nvSpPr>
        <dsp:cNvPr id="0" name=""/>
        <dsp:cNvSpPr/>
      </dsp:nvSpPr>
      <dsp:spPr>
        <a:xfrm>
          <a:off x="1234770" y="524777"/>
          <a:ext cx="9598583" cy="182128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 dirty="0"/>
            <a:t>Diploma Değeri:</a:t>
          </a:r>
          <a:r>
            <a:rPr lang="tr-TR" sz="1400" kern="1200" dirty="0"/>
            <a:t> Mezun olduğunuzda diplomanızın ulusal düzeyde tanınırlığı artar.</a:t>
          </a:r>
        </a:p>
      </dsp:txBody>
      <dsp:txXfrm>
        <a:off x="1234770" y="524777"/>
        <a:ext cx="9598583" cy="524777"/>
      </dsp:txXfrm>
    </dsp:sp>
    <dsp:sp modelId="{1AA9D974-FDDF-46B8-AD52-6DB2EFEAB9D4}">
      <dsp:nvSpPr>
        <dsp:cNvPr id="0" name=""/>
        <dsp:cNvSpPr/>
      </dsp:nvSpPr>
      <dsp:spPr>
        <a:xfrm>
          <a:off x="648254" y="1049554"/>
          <a:ext cx="1173031" cy="117303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89894-387D-4C3E-AE64-16F5DE689621}">
      <dsp:nvSpPr>
        <dsp:cNvPr id="0" name=""/>
        <dsp:cNvSpPr/>
      </dsp:nvSpPr>
      <dsp:spPr>
        <a:xfrm>
          <a:off x="1234770" y="1049554"/>
          <a:ext cx="9598583" cy="11730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/>
            <a:t>İstihdam Avantajı:</a:t>
          </a:r>
          <a:r>
            <a:rPr lang="tr-TR" sz="1400" kern="1200"/>
            <a:t> İşverenler için "kalite standartları onaylanmış bir programdan" mezun olduğunuzun kanıtıdır.</a:t>
          </a:r>
        </a:p>
      </dsp:txBody>
      <dsp:txXfrm>
        <a:off x="1234770" y="1049554"/>
        <a:ext cx="9598583" cy="524777"/>
      </dsp:txXfrm>
    </dsp:sp>
    <dsp:sp modelId="{7AE86037-0034-495D-89C3-73E6A5574F85}">
      <dsp:nvSpPr>
        <dsp:cNvPr id="0" name=""/>
        <dsp:cNvSpPr/>
      </dsp:nvSpPr>
      <dsp:spPr>
        <a:xfrm>
          <a:off x="972381" y="1574331"/>
          <a:ext cx="524777" cy="52477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2CBDAA-9A11-4C85-A1B3-E5F5DB432363}">
      <dsp:nvSpPr>
        <dsp:cNvPr id="0" name=""/>
        <dsp:cNvSpPr/>
      </dsp:nvSpPr>
      <dsp:spPr>
        <a:xfrm>
          <a:off x="1234770" y="1574331"/>
          <a:ext cx="9598583" cy="5247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b="1" kern="1200"/>
            <a:t>Yatay Geçiş ve Lisans Tamamlama:</a:t>
          </a:r>
          <a:r>
            <a:rPr lang="tr-TR" sz="1400" kern="1200"/>
            <a:t> Diğer üniversitelerle olan uyum ve geçiş süreçlerinde kolaylık sağlar.</a:t>
          </a:r>
        </a:p>
      </dsp:txBody>
      <dsp:txXfrm>
        <a:off x="1234770" y="1574331"/>
        <a:ext cx="9598583" cy="52477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B8B44-ECB7-4D52-A6E2-18002A82372A}">
      <dsp:nvSpPr>
        <dsp:cNvPr id="0" name=""/>
        <dsp:cNvSpPr/>
      </dsp:nvSpPr>
      <dsp:spPr>
        <a:xfrm rot="16200000">
          <a:off x="1840230" y="-1840230"/>
          <a:ext cx="1929383" cy="560984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/>
            <a:t>Anket Katılımı:</a:t>
          </a:r>
          <a:r>
            <a:rPr lang="tr-TR" sz="1800" kern="1200" dirty="0"/>
            <a:t> Ders değerlendirme ve memnuniyet anketlerine verdiğiniz dürüst cevaplar, iyileştirme yapmamız için temel veridir.</a:t>
          </a:r>
        </a:p>
      </dsp:txBody>
      <dsp:txXfrm rot="5400000">
        <a:off x="0" y="0"/>
        <a:ext cx="5609844" cy="1447037"/>
      </dsp:txXfrm>
    </dsp:sp>
    <dsp:sp modelId="{C444B6CC-DEA9-41EB-BC95-651700BDF09F}">
      <dsp:nvSpPr>
        <dsp:cNvPr id="0" name=""/>
        <dsp:cNvSpPr/>
      </dsp:nvSpPr>
      <dsp:spPr>
        <a:xfrm>
          <a:off x="5609844" y="0"/>
          <a:ext cx="5609844" cy="192938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/>
            <a:t>Öğrenci Temsilciliği:</a:t>
          </a:r>
          <a:r>
            <a:rPr lang="tr-TR" sz="1800" kern="1200"/>
            <a:t> Karar mekanizmalarında öğrenci görüşlerinin MEDEK kriterlerine göre temsil edilmesi.</a:t>
          </a:r>
          <a:endParaRPr lang="tr-TR" sz="1800" kern="1200" dirty="0"/>
        </a:p>
      </dsp:txBody>
      <dsp:txXfrm>
        <a:off x="5609844" y="0"/>
        <a:ext cx="5609844" cy="1447037"/>
      </dsp:txXfrm>
    </dsp:sp>
    <dsp:sp modelId="{CF000CA2-E435-4ABB-810C-22E495A7E666}">
      <dsp:nvSpPr>
        <dsp:cNvPr id="0" name=""/>
        <dsp:cNvSpPr/>
      </dsp:nvSpPr>
      <dsp:spPr>
        <a:xfrm rot="10800000">
          <a:off x="0" y="1929383"/>
          <a:ext cx="5609844" cy="192938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/>
            <a:t>Görüşmeler:</a:t>
          </a:r>
          <a:r>
            <a:rPr lang="tr-TR" sz="1800" kern="1200"/>
            <a:t> Değerlendirme takımı üniversitemizi ziyaret ettiğinde sizlerle mülakat yapabilir. Bölümün imkanlarını ve eğitim sürecini kendi bakış açınızla anlatmanız beklenir.</a:t>
          </a:r>
          <a:endParaRPr lang="tr-TR" sz="1800" kern="1200" dirty="0"/>
        </a:p>
      </dsp:txBody>
      <dsp:txXfrm rot="10800000">
        <a:off x="0" y="2411729"/>
        <a:ext cx="5609844" cy="1447037"/>
      </dsp:txXfrm>
    </dsp:sp>
    <dsp:sp modelId="{BD5F5CEF-AE75-48C3-B566-292991C46F4A}">
      <dsp:nvSpPr>
        <dsp:cNvPr id="0" name=""/>
        <dsp:cNvSpPr/>
      </dsp:nvSpPr>
      <dsp:spPr>
        <a:xfrm rot="5400000">
          <a:off x="7450074" y="89153"/>
          <a:ext cx="1929383" cy="5609844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/>
            <a:t>Öğrencilerimiz bu sürecin sadece izleyicisi değil, en önemli </a:t>
          </a:r>
          <a:r>
            <a:rPr lang="tr-TR" sz="1800" b="1" kern="1200"/>
            <a:t>paydaşıdır.</a:t>
          </a:r>
          <a:endParaRPr lang="tr-TR" sz="1800" kern="1200" dirty="0"/>
        </a:p>
      </dsp:txBody>
      <dsp:txXfrm rot="-5400000">
        <a:off x="5609844" y="2411729"/>
        <a:ext cx="5609844" cy="1447037"/>
      </dsp:txXfrm>
    </dsp:sp>
    <dsp:sp modelId="{D6289A25-ECAA-42B1-9591-06E1C05CF498}">
      <dsp:nvSpPr>
        <dsp:cNvPr id="0" name=""/>
        <dsp:cNvSpPr/>
      </dsp:nvSpPr>
      <dsp:spPr>
        <a:xfrm>
          <a:off x="3926890" y="1447037"/>
          <a:ext cx="3365906" cy="964691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kern="1200" dirty="0"/>
            <a:t>Süreçte Öğrencinin Rolü</a:t>
          </a:r>
          <a:endParaRPr lang="tr-TR" sz="1800" kern="1200" dirty="0"/>
        </a:p>
      </dsp:txBody>
      <dsp:txXfrm>
        <a:off x="3973982" y="1494129"/>
        <a:ext cx="3271722" cy="8705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0DDA1-CE10-4243-BEA0-CA1ECF65E535}">
      <dsp:nvSpPr>
        <dsp:cNvPr id="0" name=""/>
        <dsp:cNvSpPr/>
      </dsp:nvSpPr>
      <dsp:spPr>
        <a:xfrm>
          <a:off x="0" y="100"/>
          <a:ext cx="10629899" cy="85763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kern="1200" dirty="0"/>
            <a:t>Ortaköy Meslek Yüksekokulu olarak, sürekli iyileştirme ve kalite kültürünü birlikte büyütmeye kararlıyız.</a:t>
          </a:r>
        </a:p>
      </dsp:txBody>
      <dsp:txXfrm>
        <a:off x="41866" y="41966"/>
        <a:ext cx="10546167" cy="7739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EFFBD-CCA9-4344-8073-642F7A5F3707}" type="datetimeFigureOut">
              <a:rPr lang="tr-TR" smtClean="0"/>
              <a:t>27.04.2026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81262-D0CA-468A-8B5D-55AC27C999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2598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ED9C9-2698-4758-98C7-592B44962890}" type="datetimeFigureOut">
              <a:rPr lang="tr-TR" smtClean="0"/>
              <a:t>27.04.2026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1B67E-9989-4556-A9D5-2FDB13DC09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0164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11B67E-9989-4556-A9D5-2FDB13DC093C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1697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98E333C-0E0A-4803-8230-B40CD90D0A26}" type="datetime1">
              <a:rPr lang="tr-TR" smtClean="0"/>
              <a:t>27.04.2026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0434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CC8C-9AFA-4121-B325-3F2A28710985}" type="datetime1">
              <a:rPr lang="tr-TR" smtClean="0"/>
              <a:t>27.04.2026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290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2D35E67-FD86-40F2-806D-437C1D1959CC}" type="datetime1">
              <a:rPr lang="tr-TR" smtClean="0"/>
              <a:t>27.04.2026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32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BAF2-6253-416D-8420-FD775B084F2D}" type="datetime1">
              <a:rPr lang="tr-TR" smtClean="0"/>
              <a:t>27.04.2026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656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BCDCE-4778-4DC9-A0E9-9EBBAB377FAA}" type="datetime1">
              <a:rPr lang="tr-TR" smtClean="0"/>
              <a:t>27.04.2026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045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11048-326D-4314-A963-5ADC466A5D81}" type="datetime1">
              <a:rPr lang="tr-TR" smtClean="0"/>
              <a:t>27.04.2026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2157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3F0-9FA3-49B3-991E-11BF67EC13DE}" type="datetime1">
              <a:rPr lang="tr-TR" smtClean="0"/>
              <a:t>27.04.2026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798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C719-6846-4ADA-AEBE-5A3F1C2F71BC}" type="datetime1">
              <a:rPr lang="tr-TR" smtClean="0"/>
              <a:t>27.04.2026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8947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2122-8B02-4308-8BAB-1751DBDF6E06}" type="datetime1">
              <a:rPr lang="tr-TR" smtClean="0"/>
              <a:t>27.04.2026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631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EDF71-B6E0-4273-84A7-4D3B9EC77D0E}" type="datetime1">
              <a:rPr lang="tr-TR" smtClean="0"/>
              <a:t>27.04.2026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605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0CBA3D7-DDD6-4BB1-9D64-D52E97D6A028}" type="datetime1">
              <a:rPr lang="tr-TR" smtClean="0"/>
              <a:t>27.04.2026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26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3EDD30A-DFA5-4FF5-897E-64E82230FFB6}" type="datetime1">
              <a:rPr lang="tr-TR" smtClean="0"/>
              <a:t>27.04.2026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058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7FDD535-A0D1-4EF2-8898-A104AD84F624}" type="datetime1">
              <a:rPr lang="tr-TR" smtClean="0"/>
              <a:t>27.04.2026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0946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91A9C-B695-4083-A6F5-8B9EF5879B84}" type="datetime1">
              <a:rPr lang="tr-TR" smtClean="0"/>
              <a:t>27.04.2026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5802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30E50-2441-4E32-A71F-24A31F2FA7FD}" type="datetime1">
              <a:rPr lang="tr-TR" smtClean="0"/>
              <a:t>27.04.2026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9276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0E2E-E656-40A8-96D1-7521BA806DF4}" type="datetime1">
              <a:rPr lang="tr-TR" smtClean="0"/>
              <a:t>27.04.2026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92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D97CEA5-9437-4251-A781-FBB2722D1FBF}" type="datetime1">
              <a:rPr lang="tr-TR" smtClean="0"/>
              <a:t>27.04.2026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021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DBC28-A9D8-4A72-ABEC-7B4C40620B52}" type="datetime1">
              <a:rPr lang="tr-TR" smtClean="0"/>
              <a:t>27.04.2026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104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  <p:sldLayoutId id="2147484189" r:id="rId12"/>
    <p:sldLayoutId id="2147484190" r:id="rId13"/>
    <p:sldLayoutId id="2147484191" r:id="rId14"/>
    <p:sldLayoutId id="2147484192" r:id="rId15"/>
    <p:sldLayoutId id="2147484193" r:id="rId16"/>
    <p:sldLayoutId id="2147484194" r:id="rId17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-9Dh92PSLTddJ5H2o7LiWTtDBnpAlHgG/view?usp=drive_link" TargetMode="External"/><Relationship Id="rId2" Type="http://schemas.openxmlformats.org/officeDocument/2006/relationships/hyperlink" Target="https://drive.google.com/file/d/1-PVRbWjjaEiwOuZ2NXOfCX5d0DHJYlZc/view?usp=drive_link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rive.google.com/file/d/15wYcFTqwpE540plOFjdkHZcoszYIE37n/view?usp=drive_lin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03rOusNsmalx9rQ0ZEXIcjf4LldaqHZX/edit?usp=sharing&amp;ouid=105331276832391031254&amp;rtpof=true&amp;sd=true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rive.google.com/file/d/1sow2BloxoyGQPPKJw_SWcH6SqvwB7kTZ/view?usp=sharin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obs.aksaray.edu.tr/oibs/bologna/index.aspx?lang=tr&amp;curOp=showPac&amp;curUnit=13&amp;curSunit=1308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325100" y="2477355"/>
            <a:ext cx="8455104" cy="134112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tr-TR" sz="3200" b="1" dirty="0">
                <a:solidFill>
                  <a:srgbClr val="002060"/>
                </a:solidFill>
              </a:rPr>
              <a:t>AKSARAY ÜNİVERSİTESİ</a:t>
            </a:r>
            <a:br>
              <a:rPr lang="tr-TR" sz="3200" b="1" dirty="0">
                <a:solidFill>
                  <a:srgbClr val="002060"/>
                </a:solidFill>
              </a:rPr>
            </a:br>
            <a:r>
              <a:rPr lang="tr-TR" sz="2800" b="1" dirty="0"/>
              <a:t>Ortaköy meslek yüksekokulu</a:t>
            </a:r>
            <a:br>
              <a:rPr lang="tr-TR" sz="2800" dirty="0">
                <a:solidFill>
                  <a:srgbClr val="002060"/>
                </a:solidFill>
              </a:rPr>
            </a:br>
            <a:br>
              <a:rPr lang="tr-TR" sz="2800" dirty="0">
                <a:solidFill>
                  <a:srgbClr val="002060"/>
                </a:solidFill>
              </a:rPr>
            </a:br>
            <a:r>
              <a:rPr lang="tr-TR" sz="2800" dirty="0">
                <a:solidFill>
                  <a:srgbClr val="002060"/>
                </a:solidFill>
              </a:rPr>
              <a:t>kalite ve akreditasyon programı</a:t>
            </a:r>
            <a:br>
              <a:rPr lang="tr-TR" sz="2800" dirty="0">
                <a:solidFill>
                  <a:srgbClr val="002060"/>
                </a:solidFill>
              </a:rPr>
            </a:br>
            <a:endParaRPr lang="tr-TR" sz="2800" i="1" cap="none" dirty="0">
              <a:solidFill>
                <a:srgbClr val="002060"/>
              </a:solidFill>
            </a:endParaRPr>
          </a:p>
        </p:txBody>
      </p:sp>
      <p:sp>
        <p:nvSpPr>
          <p:cNvPr id="7" name="Başlık 1"/>
          <p:cNvSpPr txBox="1">
            <a:spLocks/>
          </p:cNvSpPr>
          <p:nvPr/>
        </p:nvSpPr>
        <p:spPr>
          <a:xfrm>
            <a:off x="3698368" y="4156182"/>
            <a:ext cx="4929584" cy="6705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400" cap="none" dirty="0">
                <a:solidFill>
                  <a:srgbClr val="002060"/>
                </a:solidFill>
                <a:latin typeface="Century Gothic" panose="020B0502020202020204" pitchFamily="34" charset="0"/>
              </a:rPr>
              <a:t>https://ortakoy.aksaray.edu.tr/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26" y="1619695"/>
            <a:ext cx="2202869" cy="20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42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679010" y="2132857"/>
            <a:ext cx="11407366" cy="3993306"/>
          </a:xfrm>
        </p:spPr>
        <p:txBody>
          <a:bodyPr>
            <a:normAutofit/>
          </a:bodyPr>
          <a:lstStyle/>
          <a:p>
            <a:r>
              <a:rPr lang="tr-TR" sz="2800" b="1" dirty="0"/>
              <a:t>Değerli öğrenciler ve kıymetli hocalarım</a:t>
            </a:r>
            <a:r>
              <a:rPr lang="tr-TR" sz="2800" dirty="0"/>
              <a:t>,</a:t>
            </a:r>
            <a:br>
              <a:rPr lang="tr-TR" sz="2800" dirty="0"/>
            </a:br>
            <a:r>
              <a:rPr lang="tr-TR" sz="2800" dirty="0"/>
              <a:t>Bugün sizlerle, yüksekokulumuzun </a:t>
            </a:r>
            <a:r>
              <a:rPr lang="tr-TR" sz="2800" b="1" dirty="0"/>
              <a:t>kalite güvence çalışmaları</a:t>
            </a:r>
            <a:r>
              <a:rPr lang="tr-TR" sz="2800" dirty="0"/>
              <a:t>, </a:t>
            </a:r>
            <a:r>
              <a:rPr lang="tr-TR" sz="2800" b="1" dirty="0"/>
              <a:t>akreditasyon hazırlıkları</a:t>
            </a:r>
            <a:r>
              <a:rPr lang="tr-TR" sz="2800" dirty="0"/>
              <a:t> ve </a:t>
            </a:r>
            <a:r>
              <a:rPr lang="tr-TR" sz="2800" b="1" dirty="0"/>
              <a:t>sürekli iyileştirme süreçleri</a:t>
            </a:r>
            <a:r>
              <a:rPr lang="tr-TR" sz="2800" dirty="0"/>
              <a:t> hakkında genel bir değerlendirme paylaşacağız.</a:t>
            </a:r>
          </a:p>
          <a:p>
            <a:r>
              <a:rPr lang="tr-TR" sz="2800" dirty="0"/>
              <a:t>Katılımlarınız için teşekkür eder, toplantımızın verimli geçmesini dileriz.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6323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333449" y="1386294"/>
            <a:ext cx="4471096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1. Kalite Komisyonu üyeleri ve görev dağılımı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735CEE48-7804-2DAF-09BC-263BA05DC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150" y="1141470"/>
            <a:ext cx="5449060" cy="554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13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333449" y="1386294"/>
            <a:ext cx="2257349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2. Alt çalışma grupları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49" y="2137479"/>
            <a:ext cx="11784070" cy="388674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F18C941C-52A1-822B-34C1-5B2C8857B38A}"/>
              </a:ext>
            </a:extLst>
          </p:cNvPr>
          <p:cNvSpPr/>
          <p:nvPr/>
        </p:nvSpPr>
        <p:spPr>
          <a:xfrm>
            <a:off x="6812280" y="3429000"/>
            <a:ext cx="1682496" cy="219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836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110198" y="381000"/>
            <a:ext cx="2090637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3. Misyon ve Vizyon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 rotWithShape="1">
          <a:blip r:embed="rId2"/>
          <a:srcRect t="19579"/>
          <a:stretch/>
        </p:blipFill>
        <p:spPr>
          <a:xfrm>
            <a:off x="0" y="866065"/>
            <a:ext cx="7052649" cy="2141376"/>
          </a:xfrm>
          <a:prstGeom prst="rect">
            <a:avLst/>
          </a:prstGeom>
        </p:spPr>
      </p:pic>
      <p:sp>
        <p:nvSpPr>
          <p:cNvPr id="13" name="Metin kutusu 12"/>
          <p:cNvSpPr txBox="1"/>
          <p:nvPr/>
        </p:nvSpPr>
        <p:spPr>
          <a:xfrm>
            <a:off x="7052649" y="1917957"/>
            <a:ext cx="2488949" cy="27699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1200" dirty="0"/>
              <a:t>Üniversite Misyon ve Vizyonu</a:t>
            </a:r>
          </a:p>
        </p:txBody>
      </p:sp>
      <p:sp>
        <p:nvSpPr>
          <p:cNvPr id="17" name="Metin kutusu 16"/>
          <p:cNvSpPr txBox="1"/>
          <p:nvPr/>
        </p:nvSpPr>
        <p:spPr>
          <a:xfrm>
            <a:off x="9236601" y="4386046"/>
            <a:ext cx="2488949" cy="27699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1200" dirty="0"/>
              <a:t>MYO Misyon ve Vizyonu</a:t>
            </a:r>
          </a:p>
        </p:txBody>
      </p:sp>
      <p:pic>
        <p:nvPicPr>
          <p:cNvPr id="19" name="Resim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853" y="3081624"/>
            <a:ext cx="7116927" cy="272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88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333449" y="1386294"/>
            <a:ext cx="638508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4. </a:t>
            </a:r>
            <a:r>
              <a:rPr lang="tr-TR" b="1" kern="0" dirty="0" err="1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MYO’nun</a:t>
            </a: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Kalite Yaklaşımı: Sürekli İyileştirme – PUKÖ Döngüsü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33449" y="2091350"/>
            <a:ext cx="111727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Ortaköy Meslek Yüksekokulu olarak kaliteyi bir hedef değil, </a:t>
            </a:r>
            <a:r>
              <a:rPr lang="tr-TR" b="1" dirty="0"/>
              <a:t>devamlılığı olan bir süreç</a:t>
            </a:r>
            <a:r>
              <a:rPr lang="tr-TR" dirty="0"/>
              <a:t> olarak görmekteyiz.</a:t>
            </a:r>
            <a:br>
              <a:rPr lang="tr-TR" dirty="0"/>
            </a:br>
            <a:r>
              <a:rPr lang="tr-TR" dirty="0"/>
              <a:t>Tüm akademik ve idari faaliyetlerde; planlama, uygulama, değerlendirme ve iyileştirme adımlarının </a:t>
            </a:r>
            <a:r>
              <a:rPr lang="tr-TR" b="1" dirty="0"/>
              <a:t>döngüsel biçimde</a:t>
            </a:r>
            <a:r>
              <a:rPr lang="tr-TR" dirty="0"/>
              <a:t> yürütülmesi temel yaklaşımımızdır.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Bu anlayış, eğitim–öğretimden paydaş ilişkilerine kadar her alanda </a:t>
            </a:r>
            <a:r>
              <a:rPr lang="tr-TR" b="1" dirty="0"/>
              <a:t>ölçülebilir, izlenebilir ve geliştirilebilir bir sistem</a:t>
            </a:r>
            <a:r>
              <a:rPr lang="tr-TR" dirty="0"/>
              <a:t> kurmamızı sağlar.</a:t>
            </a:r>
          </a:p>
        </p:txBody>
      </p:sp>
    </p:spTree>
    <p:extLst>
      <p:ext uri="{BB962C8B-B14F-4D97-AF65-F5344CB8AC3E}">
        <p14:creationId xmlns:p14="http://schemas.microsoft.com/office/powerpoint/2010/main" val="2635060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333449" y="1386294"/>
            <a:ext cx="638508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4. </a:t>
            </a:r>
            <a:r>
              <a:rPr lang="tr-TR" b="1" kern="0" dirty="0" err="1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MYO’nun</a:t>
            </a: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Kalite Yaklaşımı: Sürekli İyileştirme – PUKÖ Döngüsü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33449" y="2091350"/>
            <a:ext cx="111727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Neler Yapılıyor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Eğitim–öğretim süreçlerinde her dönem yapılan </a:t>
            </a:r>
            <a:r>
              <a:rPr lang="tr-TR" b="1" dirty="0"/>
              <a:t>anket sonuçlarına göre ders içeriklerinin güncellenmesi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Mezun anket sonuçlarına göre </a:t>
            </a:r>
            <a:r>
              <a:rPr lang="tr-TR" b="1" dirty="0"/>
              <a:t>ders içeriklerinin güncellenmesi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Paydaş toplantılarında alınan önerilerle </a:t>
            </a:r>
            <a:r>
              <a:rPr lang="tr-TR" b="1" dirty="0"/>
              <a:t>laboratuvar altyapısının geliştirilmesi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Mezun ve işveren görüşleriyle </a:t>
            </a:r>
            <a:r>
              <a:rPr lang="tr-TR" b="1" dirty="0"/>
              <a:t>staj değerlendirme sürecinin revizyonu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tr-TR" dirty="0"/>
              <a:t>Kalite komisyonunca oluşturulan </a:t>
            </a:r>
            <a:r>
              <a:rPr lang="tr-TR" b="1" dirty="0"/>
              <a:t>PUKÖ temelli 90 Günlük Eylem Planları</a:t>
            </a:r>
            <a:endParaRPr lang="tr-TR" dirty="0"/>
          </a:p>
        </p:txBody>
      </p:sp>
      <p:graphicFrame>
        <p:nvGraphicFramePr>
          <p:cNvPr id="8" name="Diyagram 7"/>
          <p:cNvGraphicFramePr/>
          <p:nvPr/>
        </p:nvGraphicFramePr>
        <p:xfrm>
          <a:off x="729558" y="4709259"/>
          <a:ext cx="10776642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170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333449" y="1386294"/>
            <a:ext cx="6482865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5. </a:t>
            </a:r>
            <a:r>
              <a:rPr lang="tr-TR" b="1" kern="0" dirty="0" err="1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MYO’nun</a:t>
            </a: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 Akreditasyon 2025–2026 Google Drive Paylaşım Alanı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333449" y="2091350"/>
            <a:ext cx="111727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Ortaköy Meslek Yüksekokulu kalite ve akreditasyon sürecinde kullanılan tüm dokümanlar, </a:t>
            </a:r>
            <a:r>
              <a:rPr lang="tr-TR" b="1" dirty="0"/>
              <a:t>“AKREDİTASYON 2025–2026”</a:t>
            </a:r>
            <a:r>
              <a:rPr lang="tr-TR" dirty="0"/>
              <a:t> başlıklı ortak Google Drive klasöründe düzenli olarak paylaşılmaktadır.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Bu yapı sayesinde tüm bölümler (Mekatronik, Elektronik Teknolojisi, Muhasebe, Makine, vb.) dokümanlarını </a:t>
            </a:r>
            <a:r>
              <a:rPr lang="tr-TR" b="1" dirty="0"/>
              <a:t>tek merkezden, erişilebilir ve güncel biçimde</a:t>
            </a:r>
            <a:r>
              <a:rPr lang="tr-TR" dirty="0"/>
              <a:t> yönetmektedir.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60" y="3672352"/>
            <a:ext cx="5426846" cy="318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02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114374" y="1442384"/>
            <a:ext cx="1986441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6. Anket Sistemleri</a:t>
            </a:r>
          </a:p>
        </p:txBody>
      </p:sp>
      <p:sp>
        <p:nvSpPr>
          <p:cNvPr id="8" name="Dikdörtgen 7"/>
          <p:cNvSpPr/>
          <p:nvPr/>
        </p:nvSpPr>
        <p:spPr>
          <a:xfrm>
            <a:off x="333449" y="2091350"/>
            <a:ext cx="111727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hlinkClick r:id="rId2"/>
              </a:rPr>
              <a:t>ASÜ Ortaköy MYO Oryantasyon Eğitimi Programı Memnuniyet Anketi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hlinkClick r:id="rId2"/>
              </a:rPr>
              <a:t> </a:t>
            </a:r>
            <a:r>
              <a:rPr lang="tr-TR" dirty="0">
                <a:hlinkClick r:id="rId3"/>
              </a:rPr>
              <a:t>ASÜ Ortaköy MYO Mekatronik Programı Mezuniyet Anketi</a:t>
            </a: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>
                <a:hlinkClick r:id="rId4"/>
              </a:rPr>
              <a:t>ASÜ Ortaköy MYO MAKTEK Gezi Memnuniyet Anketi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333449" y="3198491"/>
            <a:ext cx="109743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Ortaköy Meslek Yüksekokulu’nda kalite süreçlerinin temel bileşenlerinden biri olan </a:t>
            </a:r>
            <a:r>
              <a:rPr lang="tr-TR" b="1" dirty="0"/>
              <a:t>anket sistemleri</a:t>
            </a:r>
            <a:r>
              <a:rPr lang="tr-TR" dirty="0"/>
              <a:t>, öğrencilerimizin, mezunlarımızın ve paydaşlarımızın geri bildirimlerini düzenli olarak toplayarak eğitim-öğretim faaliyetlerinin geliştirilmesine yön verir.</a:t>
            </a:r>
          </a:p>
          <a:p>
            <a:r>
              <a:rPr lang="tr-TR" dirty="0"/>
              <a:t>Bu kapsamda yürütülen anketlerle;</a:t>
            </a:r>
          </a:p>
          <a:p>
            <a:endParaRPr lang="tr-T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Eğitim programlarının içeriği,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Oryantasyon faaliyetlerinin etkinliği,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Teknik geziler ve sosyal etkinliklerin verimliliği,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Mezunların iş yaşamına uyum düzeyleri</a:t>
            </a:r>
          </a:p>
          <a:p>
            <a:br>
              <a:rPr lang="tr-TR" dirty="0"/>
            </a:br>
            <a:r>
              <a:rPr lang="tr-TR" dirty="0"/>
              <a:t>ölçülmekte ve elde edilen sonuçlar PUKÖ döngüsü içerisinde </a:t>
            </a:r>
            <a:r>
              <a:rPr lang="tr-TR" b="1" dirty="0"/>
              <a:t>iyileştirme planlarına veri</a:t>
            </a:r>
            <a:r>
              <a:rPr lang="tr-TR" dirty="0"/>
              <a:t> olarak kullanılmaktadır.</a:t>
            </a:r>
          </a:p>
        </p:txBody>
      </p:sp>
    </p:spTree>
    <p:extLst>
      <p:ext uri="{BB962C8B-B14F-4D97-AF65-F5344CB8AC3E}">
        <p14:creationId xmlns:p14="http://schemas.microsoft.com/office/powerpoint/2010/main" val="3123416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114374" y="1442384"/>
            <a:ext cx="3254417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7. Ölçme Değerlendirme Sistemi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279128" y="2012487"/>
            <a:ext cx="109743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Ortaköy Meslek Yüksekokulu’nda ölçme ve değerlendirme sistemi, </a:t>
            </a:r>
            <a:r>
              <a:rPr lang="tr-TR" b="1" dirty="0"/>
              <a:t>öğrenme çıktılarıyla doğrudan ilişkilendirilmiş</a:t>
            </a:r>
            <a:r>
              <a:rPr lang="tr-TR" dirty="0"/>
              <a:t>, şeffaf ve izlenebilir bir yapıya sahiptir.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Tüm derslerde </a:t>
            </a:r>
            <a:r>
              <a:rPr lang="tr-TR" b="1" dirty="0"/>
              <a:t>ders öğrenme çıktıları (DÖÇ)</a:t>
            </a:r>
            <a:r>
              <a:rPr lang="tr-TR" dirty="0"/>
              <a:t>, </a:t>
            </a:r>
            <a:r>
              <a:rPr lang="tr-TR" b="1" dirty="0"/>
              <a:t>program çıktıları (PÖÇ)</a:t>
            </a:r>
            <a:r>
              <a:rPr lang="tr-TR" dirty="0"/>
              <a:t> ile ilişkilendirilmekte; öğrencilerin bilgi, beceri ve yetkinlik düzeyleri bu çıktılar üzerinden ölçülmektedir.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dirty="0"/>
              <a:t>Bu kapsamda: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tr-TR" dirty="0"/>
              <a:t>Ders bazında </a:t>
            </a:r>
            <a:r>
              <a:rPr lang="tr-TR" b="1" dirty="0"/>
              <a:t>ölçme araçları</a:t>
            </a:r>
            <a:r>
              <a:rPr lang="tr-TR" dirty="0"/>
              <a:t> (ara sınav, uygulama, proje, rapor, performans görevi vb.) belirlenmiştir.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tr-TR" dirty="0"/>
              <a:t>Her bir değerlendirme, </a:t>
            </a:r>
            <a:r>
              <a:rPr lang="tr-TR" b="1" dirty="0"/>
              <a:t>önceden tanımlanmış başarı ölçütlerine</a:t>
            </a:r>
            <a:r>
              <a:rPr lang="tr-TR" dirty="0"/>
              <a:t> göre yapılmaktadır.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tr-TR" dirty="0"/>
              <a:t>Elde edilen sonuçlar; </a:t>
            </a:r>
            <a:r>
              <a:rPr lang="tr-TR" b="1" dirty="0"/>
              <a:t>program iyileştirme süreçlerinde</a:t>
            </a:r>
            <a:r>
              <a:rPr lang="tr-TR" dirty="0"/>
              <a:t> ve </a:t>
            </a:r>
            <a:r>
              <a:rPr lang="tr-TR" b="1" dirty="0"/>
              <a:t>PUKÖ döngüsünde</a:t>
            </a:r>
            <a:r>
              <a:rPr lang="tr-TR" dirty="0"/>
              <a:t> geri besleme olarak kullanılmaktadır.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tr-TR" dirty="0"/>
              <a:t>Ölçme–değerlendirme uygulamaları, </a:t>
            </a:r>
            <a:r>
              <a:rPr lang="tr-TR" b="1" dirty="0"/>
              <a:t>Adalet, Şeffaflık ve Geri Bildirim</a:t>
            </a:r>
            <a:r>
              <a:rPr lang="tr-TR" dirty="0"/>
              <a:t> ilkelerine dayanmaktadır.</a:t>
            </a:r>
          </a:p>
        </p:txBody>
      </p:sp>
      <p:graphicFrame>
        <p:nvGraphicFramePr>
          <p:cNvPr id="6" name="Diyagram 5"/>
          <p:cNvGraphicFramePr/>
          <p:nvPr>
            <p:extLst>
              <p:ext uri="{D42A27DB-BD31-4B8C-83A1-F6EECF244321}">
                <p14:modId xmlns:p14="http://schemas.microsoft.com/office/powerpoint/2010/main" val="42560334"/>
              </p:ext>
            </p:extLst>
          </p:nvPr>
        </p:nvGraphicFramePr>
        <p:xfrm>
          <a:off x="353085" y="5493252"/>
          <a:ext cx="10773624" cy="880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403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11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2428"/>
            <a:ext cx="4965260" cy="6858000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542" y="-11495"/>
            <a:ext cx="4930458" cy="68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26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12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306291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1889156" y="5502625"/>
            <a:ext cx="9391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3"/>
              </a:rPr>
              <a:t>Ders Başarı Hesaplama Dosyası ve Ders Değerlendirme Raporu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84975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8247491" y="2796008"/>
            <a:ext cx="4104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hlinkClick r:id="rId2"/>
              </a:rPr>
              <a:t>Sınav Hazırlama Rehberi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4666"/>
            <a:ext cx="7659016" cy="5961348"/>
          </a:xfrm>
          <a:prstGeom prst="rect">
            <a:avLst/>
          </a:prstGeom>
        </p:spPr>
      </p:pic>
      <p:sp>
        <p:nvSpPr>
          <p:cNvPr id="6" name="Sağ Ok 5"/>
          <p:cNvSpPr/>
          <p:nvPr/>
        </p:nvSpPr>
        <p:spPr>
          <a:xfrm>
            <a:off x="7288040" y="2734147"/>
            <a:ext cx="832918" cy="5069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5334001" y="1190625"/>
            <a:ext cx="600074" cy="24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2876550" y="1647825"/>
            <a:ext cx="685799" cy="24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5291138" y="3552825"/>
            <a:ext cx="685799" cy="24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5291138" y="1047750"/>
            <a:ext cx="685799" cy="24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/>
          <p:cNvSpPr/>
          <p:nvPr/>
        </p:nvSpPr>
        <p:spPr>
          <a:xfrm>
            <a:off x="2876550" y="4200525"/>
            <a:ext cx="685799" cy="24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7469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C9F75E05-5101-3BDB-186A-35806523E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59A5999-5D27-56EE-59FE-641E0E2792D2}"/>
              </a:ext>
            </a:extLst>
          </p:cNvPr>
          <p:cNvSpPr txBox="1"/>
          <p:nvPr/>
        </p:nvSpPr>
        <p:spPr>
          <a:xfrm>
            <a:off x="267462" y="1486417"/>
            <a:ext cx="6809994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r>
              <a:rPr lang="tr-TR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8. MEDEK (Mesleki Eğitim Değerlendirme ve Akreditasyon Kurulu)  </a:t>
            </a:r>
          </a:p>
        </p:txBody>
      </p:sp>
      <p:graphicFrame>
        <p:nvGraphicFramePr>
          <p:cNvPr id="13" name="Diyagram 12">
            <a:extLst>
              <a:ext uri="{FF2B5EF4-FFF2-40B4-BE49-F238E27FC236}">
                <a16:creationId xmlns:a16="http://schemas.microsoft.com/office/drawing/2014/main" id="{AED44CFB-2570-C800-3B44-4F4A93E5C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5342095"/>
              </p:ext>
            </p:extLst>
          </p:nvPr>
        </p:nvGraphicFramePr>
        <p:xfrm>
          <a:off x="550926" y="1878576"/>
          <a:ext cx="10668762" cy="1842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yagram 10">
            <a:extLst>
              <a:ext uri="{FF2B5EF4-FFF2-40B4-BE49-F238E27FC236}">
                <a16:creationId xmlns:a16="http://schemas.microsoft.com/office/drawing/2014/main" id="{CD302775-E6C9-7464-4F4B-F821B3688D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1680041"/>
              </p:ext>
            </p:extLst>
          </p:nvPr>
        </p:nvGraphicFramePr>
        <p:xfrm>
          <a:off x="550926" y="3720948"/>
          <a:ext cx="10833354" cy="2469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261514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0A63546F-CEE2-DB36-2948-16BE92B11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15</a:t>
            </a:fld>
            <a:endParaRPr lang="tr-TR"/>
          </a:p>
        </p:txBody>
      </p:sp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2BBE9961-3BC3-4A09-67D5-A67EF5DB6E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3038949"/>
              </p:ext>
            </p:extLst>
          </p:nvPr>
        </p:nvGraphicFramePr>
        <p:xfrm>
          <a:off x="539496" y="1472184"/>
          <a:ext cx="11219688" cy="3858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399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16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3891" cy="641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220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08882" y="1432027"/>
            <a:ext cx="9762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11</a:t>
            </a:r>
            <a:r>
              <a:rPr lang="en-US" sz="2400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. PROGRAM ÖĞRENME ÇIKTILARI (PÖÇ’LER) VE SÜRECİN YÜRÜTÜLMESİ</a:t>
            </a:r>
            <a:endParaRPr lang="tr-TR" sz="2400" b="1" kern="0" dirty="0">
              <a:solidFill>
                <a:srgbClr val="365F91"/>
              </a:solidFill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08882" y="2131818"/>
            <a:ext cx="90789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Program </a:t>
            </a:r>
            <a:r>
              <a:rPr lang="en-US" dirty="0" err="1"/>
              <a:t>öğrenme</a:t>
            </a:r>
            <a:r>
              <a:rPr lang="en-US" dirty="0"/>
              <a:t> </a:t>
            </a:r>
            <a:r>
              <a:rPr lang="en-US" dirty="0" err="1"/>
              <a:t>çıktıları</a:t>
            </a:r>
            <a:r>
              <a:rPr lang="en-US" dirty="0"/>
              <a:t> (</a:t>
            </a:r>
            <a:r>
              <a:rPr lang="en-US" dirty="0" err="1"/>
              <a:t>PÖÇ’ler</a:t>
            </a:r>
            <a:r>
              <a:rPr lang="en-US" dirty="0"/>
              <a:t>), </a:t>
            </a:r>
            <a:r>
              <a:rPr lang="en-US" dirty="0" err="1"/>
              <a:t>kurulan</a:t>
            </a:r>
            <a:r>
              <a:rPr lang="en-US" dirty="0"/>
              <a:t> MEDEK </a:t>
            </a:r>
            <a:r>
              <a:rPr lang="en-US" dirty="0" err="1"/>
              <a:t>Komisyonu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, </a:t>
            </a:r>
            <a:r>
              <a:rPr lang="en-US" b="1" dirty="0" err="1"/>
              <a:t>Türkiye</a:t>
            </a:r>
            <a:r>
              <a:rPr lang="en-US" b="1" dirty="0"/>
              <a:t> </a:t>
            </a:r>
            <a:r>
              <a:rPr lang="en-US" b="1" dirty="0" err="1"/>
              <a:t>Yükseköğretim</a:t>
            </a:r>
            <a:r>
              <a:rPr lang="en-US" b="1" dirty="0"/>
              <a:t> </a:t>
            </a:r>
            <a:r>
              <a:rPr lang="en-US" b="1" dirty="0" err="1"/>
              <a:t>Yeterlilikler</a:t>
            </a:r>
            <a:r>
              <a:rPr lang="en-US" b="1" dirty="0"/>
              <a:t> </a:t>
            </a:r>
            <a:r>
              <a:rPr lang="en-US" b="1" dirty="0" err="1"/>
              <a:t>Çerçevesi</a:t>
            </a:r>
            <a:r>
              <a:rPr lang="en-US" b="1" dirty="0"/>
              <a:t> (TYYÇ) </a:t>
            </a:r>
            <a:r>
              <a:rPr lang="en-US" dirty="0" err="1"/>
              <a:t>esas</a:t>
            </a:r>
            <a:r>
              <a:rPr lang="en-US" dirty="0"/>
              <a:t> </a:t>
            </a:r>
            <a:r>
              <a:rPr lang="en-US" dirty="0" err="1"/>
              <a:t>alınarak</a:t>
            </a:r>
            <a:r>
              <a:rPr lang="en-US" dirty="0"/>
              <a:t> </a:t>
            </a:r>
            <a:r>
              <a:rPr lang="en-US" dirty="0" err="1"/>
              <a:t>hazırlanmıştır</a:t>
            </a:r>
            <a:r>
              <a:rPr lang="en-US" dirty="0"/>
              <a:t>. </a:t>
            </a:r>
            <a:r>
              <a:rPr lang="en-US" dirty="0" err="1"/>
              <a:t>Komisyon</a:t>
            </a:r>
            <a:r>
              <a:rPr lang="en-US" dirty="0"/>
              <a:t>, </a:t>
            </a:r>
            <a:r>
              <a:rPr lang="en-US" dirty="0" err="1"/>
              <a:t>alandaki</a:t>
            </a:r>
            <a:r>
              <a:rPr lang="en-US" dirty="0"/>
              <a:t> </a:t>
            </a:r>
            <a:r>
              <a:rPr lang="en-US" dirty="0" err="1"/>
              <a:t>ulusal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uluslararası</a:t>
            </a:r>
            <a:r>
              <a:rPr lang="en-US" dirty="0"/>
              <a:t> </a:t>
            </a:r>
            <a:r>
              <a:rPr lang="en-US" dirty="0" err="1"/>
              <a:t>yeterlilikler</a:t>
            </a:r>
            <a:r>
              <a:rPr lang="en-US" dirty="0"/>
              <a:t>, </a:t>
            </a:r>
            <a:r>
              <a:rPr lang="en-US" dirty="0" err="1"/>
              <a:t>sektörel</a:t>
            </a:r>
            <a:r>
              <a:rPr lang="en-US" dirty="0"/>
              <a:t> </a:t>
            </a:r>
            <a:r>
              <a:rPr lang="en-US" dirty="0" err="1"/>
              <a:t>beklentiler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programın</a:t>
            </a:r>
            <a:r>
              <a:rPr lang="en-US" dirty="0"/>
              <a:t> </a:t>
            </a:r>
            <a:r>
              <a:rPr lang="en-US" dirty="0" err="1"/>
              <a:t>genel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amaçları</a:t>
            </a:r>
            <a:r>
              <a:rPr lang="en-US" dirty="0"/>
              <a:t> </a:t>
            </a:r>
            <a:r>
              <a:rPr lang="en-US" dirty="0" err="1"/>
              <a:t>doğrultusunda</a:t>
            </a:r>
            <a:r>
              <a:rPr lang="en-US" dirty="0"/>
              <a:t> </a:t>
            </a:r>
            <a:r>
              <a:rPr lang="en-US" dirty="0" err="1"/>
              <a:t>çıktıları</a:t>
            </a:r>
            <a:r>
              <a:rPr lang="en-US" dirty="0"/>
              <a:t> </a:t>
            </a:r>
            <a:r>
              <a:rPr lang="en-US" dirty="0" err="1"/>
              <a:t>belirlemiştir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PÖÇ’ler</a:t>
            </a:r>
            <a:r>
              <a:rPr lang="en-US" dirty="0"/>
              <a:t>; </a:t>
            </a:r>
            <a:r>
              <a:rPr lang="en-US" dirty="0" err="1"/>
              <a:t>öğrencilerin</a:t>
            </a:r>
            <a:r>
              <a:rPr lang="en-US" dirty="0"/>
              <a:t> </a:t>
            </a:r>
            <a:r>
              <a:rPr lang="en-US" dirty="0" err="1"/>
              <a:t>bilgi</a:t>
            </a:r>
            <a:r>
              <a:rPr lang="en-US" dirty="0"/>
              <a:t>, </a:t>
            </a:r>
            <a:r>
              <a:rPr lang="en-US" dirty="0" err="1"/>
              <a:t>beceri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yetkinlik</a:t>
            </a:r>
            <a:r>
              <a:rPr lang="en-US" dirty="0"/>
              <a:t> </a:t>
            </a:r>
            <a:r>
              <a:rPr lang="en-US" dirty="0" err="1"/>
              <a:t>alanlarında</a:t>
            </a:r>
            <a:r>
              <a:rPr lang="en-US" dirty="0"/>
              <a:t> </a:t>
            </a:r>
            <a:r>
              <a:rPr lang="en-US" dirty="0" err="1"/>
              <a:t>kazanım</a:t>
            </a:r>
            <a:r>
              <a:rPr lang="en-US" dirty="0"/>
              <a:t> </a:t>
            </a:r>
            <a:r>
              <a:rPr lang="en-US" dirty="0" err="1"/>
              <a:t>düzeylerini</a:t>
            </a:r>
            <a:r>
              <a:rPr lang="en-US" dirty="0"/>
              <a:t> </a:t>
            </a:r>
            <a:r>
              <a:rPr lang="en-US" dirty="0" err="1"/>
              <a:t>tanımlar</a:t>
            </a:r>
            <a:r>
              <a:rPr lang="en-US" dirty="0"/>
              <a:t>. </a:t>
            </a:r>
            <a:r>
              <a:rPr lang="en-US" dirty="0" err="1"/>
              <a:t>Hazırlanan</a:t>
            </a:r>
            <a:r>
              <a:rPr lang="en-US" dirty="0"/>
              <a:t> </a:t>
            </a:r>
            <a:r>
              <a:rPr lang="en-US" dirty="0" err="1"/>
              <a:t>çıktılar</a:t>
            </a:r>
            <a:r>
              <a:rPr lang="en-US" dirty="0"/>
              <a:t>, </a:t>
            </a:r>
            <a:r>
              <a:rPr lang="en-US" dirty="0" err="1"/>
              <a:t>ders</a:t>
            </a:r>
            <a:r>
              <a:rPr lang="en-US" dirty="0"/>
              <a:t> </a:t>
            </a:r>
            <a:r>
              <a:rPr lang="en-US" dirty="0" err="1"/>
              <a:t>içerikleri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öğretim</a:t>
            </a:r>
            <a:r>
              <a:rPr lang="en-US" dirty="0"/>
              <a:t> </a:t>
            </a:r>
            <a:r>
              <a:rPr lang="en-US" dirty="0" err="1"/>
              <a:t>yöntemleri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ilişkilendirilerek</a:t>
            </a:r>
            <a:r>
              <a:rPr lang="en-US" dirty="0"/>
              <a:t> </a:t>
            </a:r>
            <a:r>
              <a:rPr lang="en-US" dirty="0" err="1"/>
              <a:t>öğretim</a:t>
            </a:r>
            <a:r>
              <a:rPr lang="en-US" dirty="0"/>
              <a:t> </a:t>
            </a:r>
            <a:r>
              <a:rPr lang="en-US" dirty="0" err="1"/>
              <a:t>planına</a:t>
            </a:r>
            <a:r>
              <a:rPr lang="en-US" dirty="0"/>
              <a:t> </a:t>
            </a:r>
            <a:r>
              <a:rPr lang="en-US" dirty="0" err="1"/>
              <a:t>yansıtılmıştır</a:t>
            </a:r>
            <a:r>
              <a:rPr lang="en-US" dirty="0"/>
              <a:t>. Her </a:t>
            </a:r>
            <a:r>
              <a:rPr lang="en-US" dirty="0" err="1"/>
              <a:t>dersin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PÖÇ’leri</a:t>
            </a:r>
            <a:r>
              <a:rPr lang="en-US" dirty="0"/>
              <a:t> </a:t>
            </a:r>
            <a:r>
              <a:rPr lang="en-US" dirty="0" err="1"/>
              <a:t>sağlama</a:t>
            </a:r>
            <a:r>
              <a:rPr lang="en-US" dirty="0"/>
              <a:t> </a:t>
            </a:r>
            <a:r>
              <a:rPr lang="en-US" dirty="0" err="1"/>
              <a:t>düzeyi</a:t>
            </a:r>
            <a:r>
              <a:rPr lang="en-US" dirty="0"/>
              <a:t> (1–2–3) </a:t>
            </a:r>
            <a:r>
              <a:rPr lang="en-US" dirty="0" err="1"/>
              <a:t>belirlenmiş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eşleştirme</a:t>
            </a:r>
            <a:r>
              <a:rPr lang="en-US" dirty="0"/>
              <a:t> </a:t>
            </a:r>
            <a:r>
              <a:rPr lang="en-US" dirty="0" err="1"/>
              <a:t>yoluyla</a:t>
            </a:r>
            <a:r>
              <a:rPr lang="en-US" dirty="0"/>
              <a:t> </a:t>
            </a:r>
            <a:r>
              <a:rPr lang="en-US" dirty="0" err="1"/>
              <a:t>PÖÇ’lerin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 </a:t>
            </a:r>
            <a:r>
              <a:rPr lang="en-US" dirty="0" err="1"/>
              <a:t>sürecinde</a:t>
            </a:r>
            <a:r>
              <a:rPr lang="en-US" dirty="0"/>
              <a:t> </a:t>
            </a:r>
            <a:r>
              <a:rPr lang="en-US" dirty="0" err="1"/>
              <a:t>etkin</a:t>
            </a:r>
            <a:r>
              <a:rPr lang="en-US" dirty="0"/>
              <a:t> </a:t>
            </a:r>
            <a:r>
              <a:rPr lang="en-US" dirty="0" err="1"/>
              <a:t>biçimde</a:t>
            </a:r>
            <a:r>
              <a:rPr lang="en-US" dirty="0"/>
              <a:t> </a:t>
            </a:r>
            <a:r>
              <a:rPr lang="en-US" dirty="0" err="1"/>
              <a:t>yer</a:t>
            </a:r>
            <a:r>
              <a:rPr lang="en-US" dirty="0"/>
              <a:t> </a:t>
            </a:r>
            <a:r>
              <a:rPr lang="en-US" dirty="0" err="1"/>
              <a:t>alması</a:t>
            </a:r>
            <a:r>
              <a:rPr lang="en-US" dirty="0"/>
              <a:t> </a:t>
            </a:r>
            <a:r>
              <a:rPr lang="en-US" dirty="0" err="1"/>
              <a:t>sağlanmıştır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Ölçme-değerlendirme</a:t>
            </a:r>
            <a:r>
              <a:rPr lang="en-US" dirty="0"/>
              <a:t> </a:t>
            </a:r>
            <a:r>
              <a:rPr lang="en-US" dirty="0" err="1"/>
              <a:t>yöntemleri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performans</a:t>
            </a:r>
            <a:r>
              <a:rPr lang="en-US" dirty="0"/>
              <a:t> </a:t>
            </a:r>
            <a:r>
              <a:rPr lang="en-US" dirty="0" err="1"/>
              <a:t>analizleri</a:t>
            </a:r>
            <a:r>
              <a:rPr lang="en-US" dirty="0"/>
              <a:t> </a:t>
            </a:r>
            <a:r>
              <a:rPr lang="en-US" dirty="0" err="1"/>
              <a:t>aracılığıyla</a:t>
            </a:r>
            <a:r>
              <a:rPr lang="en-US" dirty="0"/>
              <a:t>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çıktılara</a:t>
            </a:r>
            <a:r>
              <a:rPr lang="en-US" dirty="0"/>
              <a:t> ne </a:t>
            </a:r>
            <a:r>
              <a:rPr lang="en-US" dirty="0" err="1"/>
              <a:t>düzeyde</a:t>
            </a:r>
            <a:r>
              <a:rPr lang="en-US" dirty="0"/>
              <a:t> </a:t>
            </a:r>
            <a:r>
              <a:rPr lang="en-US" dirty="0" err="1"/>
              <a:t>ulaşıldığı</a:t>
            </a:r>
            <a:r>
              <a:rPr lang="en-US" dirty="0"/>
              <a:t> </a:t>
            </a:r>
            <a:r>
              <a:rPr lang="en-US" dirty="0" err="1"/>
              <a:t>izlenmekte</a:t>
            </a:r>
            <a:r>
              <a:rPr lang="en-US" dirty="0"/>
              <a:t>; </a:t>
            </a:r>
            <a:r>
              <a:rPr lang="en-US" dirty="0" err="1"/>
              <a:t>gerektiğinde</a:t>
            </a:r>
            <a:r>
              <a:rPr lang="en-US" dirty="0"/>
              <a:t> </a:t>
            </a:r>
            <a:r>
              <a:rPr lang="en-US" dirty="0" err="1"/>
              <a:t>içerik</a:t>
            </a:r>
            <a:r>
              <a:rPr lang="en-US" dirty="0"/>
              <a:t> </a:t>
            </a:r>
            <a:r>
              <a:rPr lang="en-US" dirty="0" err="1"/>
              <a:t>güncellemeleri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iyileştirmeler</a:t>
            </a:r>
            <a:r>
              <a:rPr lang="en-US" dirty="0"/>
              <a:t> </a:t>
            </a:r>
            <a:r>
              <a:rPr lang="en-US" dirty="0" err="1"/>
              <a:t>yapılmaktadır</a:t>
            </a:r>
            <a:r>
              <a:rPr lang="en-US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5758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87" y="1465502"/>
            <a:ext cx="11828086" cy="3082934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4431235" y="4680641"/>
            <a:ext cx="1943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MEDEK Ölçütleri</a:t>
            </a:r>
          </a:p>
        </p:txBody>
      </p:sp>
    </p:spTree>
    <p:extLst>
      <p:ext uri="{BB962C8B-B14F-4D97-AF65-F5344CB8AC3E}">
        <p14:creationId xmlns:p14="http://schemas.microsoft.com/office/powerpoint/2010/main" val="2453642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410496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1" y="2410496"/>
            <a:ext cx="11604008" cy="444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48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5096" y="1413920"/>
            <a:ext cx="10783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12</a:t>
            </a:r>
            <a:r>
              <a:rPr lang="en-US" sz="2400" b="1" kern="0" dirty="0">
                <a:solidFill>
                  <a:srgbClr val="365F91"/>
                </a:solidFill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. ÖĞRETİM PLANI – MÜFREDAT VE PROGRAM ÖĞRENME ÇIKTILARI (PÖÇ) İLİŞKİSİ</a:t>
            </a:r>
            <a:endParaRPr lang="tr-TR" sz="2400" b="1" kern="0" dirty="0">
              <a:solidFill>
                <a:srgbClr val="365F91"/>
              </a:solidFill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445096" y="2113711"/>
            <a:ext cx="907897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Mekatronik</a:t>
            </a:r>
            <a:r>
              <a:rPr lang="en-US" dirty="0"/>
              <a:t> </a:t>
            </a:r>
            <a:r>
              <a:rPr lang="en-US" dirty="0" err="1"/>
              <a:t>Programı’nın</a:t>
            </a:r>
            <a:r>
              <a:rPr lang="en-US" dirty="0"/>
              <a:t> </a:t>
            </a:r>
            <a:r>
              <a:rPr lang="en-US" dirty="0" err="1"/>
              <a:t>öğretim</a:t>
            </a:r>
            <a:r>
              <a:rPr lang="en-US" dirty="0"/>
              <a:t> </a:t>
            </a:r>
            <a:r>
              <a:rPr lang="en-US" dirty="0" err="1"/>
              <a:t>planı</a:t>
            </a:r>
            <a:r>
              <a:rPr lang="en-US" dirty="0"/>
              <a:t>, </a:t>
            </a:r>
            <a:r>
              <a:rPr lang="en-US" dirty="0" err="1"/>
              <a:t>belirlenen</a:t>
            </a:r>
            <a:r>
              <a:rPr lang="en-US" dirty="0"/>
              <a:t> Program </a:t>
            </a:r>
            <a:r>
              <a:rPr lang="en-US" dirty="0" err="1"/>
              <a:t>Öğrenme</a:t>
            </a:r>
            <a:r>
              <a:rPr lang="en-US" dirty="0"/>
              <a:t> </a:t>
            </a:r>
            <a:r>
              <a:rPr lang="en-US" dirty="0" err="1"/>
              <a:t>Çıktılarını</a:t>
            </a:r>
            <a:r>
              <a:rPr lang="en-US" dirty="0"/>
              <a:t> (PÖÇ) </a:t>
            </a:r>
            <a:r>
              <a:rPr lang="en-US" dirty="0" err="1"/>
              <a:t>karşılayacak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MEDEK </a:t>
            </a:r>
            <a:r>
              <a:rPr lang="en-US" dirty="0" err="1"/>
              <a:t>ölçütleri</a:t>
            </a:r>
            <a:r>
              <a:rPr lang="en-US" dirty="0"/>
              <a:t> </a:t>
            </a:r>
            <a:r>
              <a:rPr lang="en-US" dirty="0" err="1"/>
              <a:t>doğrultusunda</a:t>
            </a:r>
            <a:r>
              <a:rPr lang="en-US" dirty="0"/>
              <a:t> </a:t>
            </a:r>
            <a:r>
              <a:rPr lang="en-US" dirty="0" err="1"/>
              <a:t>yeniden</a:t>
            </a:r>
            <a:r>
              <a:rPr lang="en-US" dirty="0"/>
              <a:t> </a:t>
            </a:r>
            <a:r>
              <a:rPr lang="en-US" dirty="0" err="1"/>
              <a:t>yapılandırılmıştır</a:t>
            </a:r>
            <a:r>
              <a:rPr lang="en-US" dirty="0"/>
              <a:t>. </a:t>
            </a:r>
            <a:r>
              <a:rPr lang="en-US" dirty="0" err="1"/>
              <a:t>Ders</a:t>
            </a:r>
            <a:r>
              <a:rPr lang="en-US" dirty="0"/>
              <a:t> </a:t>
            </a:r>
            <a:r>
              <a:rPr lang="en-US" dirty="0" err="1"/>
              <a:t>içerikleri</a:t>
            </a:r>
            <a:r>
              <a:rPr lang="en-US" dirty="0"/>
              <a:t>, </a:t>
            </a:r>
            <a:r>
              <a:rPr lang="en-US" dirty="0" err="1"/>
              <a:t>öğretim</a:t>
            </a:r>
            <a:r>
              <a:rPr lang="en-US" dirty="0"/>
              <a:t> </a:t>
            </a:r>
            <a:r>
              <a:rPr lang="en-US" dirty="0" err="1"/>
              <a:t>yöntemleri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öğrenme</a:t>
            </a:r>
            <a:r>
              <a:rPr lang="en-US" dirty="0"/>
              <a:t> </a:t>
            </a:r>
            <a:r>
              <a:rPr lang="en-US" dirty="0" err="1"/>
              <a:t>kazanımları</a:t>
            </a:r>
            <a:r>
              <a:rPr lang="en-US" dirty="0"/>
              <a:t>; </a:t>
            </a:r>
            <a:r>
              <a:rPr lang="en-US" dirty="0" err="1"/>
              <a:t>PÖÇ’lerle</a:t>
            </a:r>
            <a:r>
              <a:rPr lang="en-US" dirty="0"/>
              <a:t> </a:t>
            </a:r>
            <a:r>
              <a:rPr lang="en-US" dirty="0" err="1"/>
              <a:t>doğrudan</a:t>
            </a:r>
            <a:r>
              <a:rPr lang="en-US" dirty="0"/>
              <a:t> </a:t>
            </a:r>
            <a:r>
              <a:rPr lang="en-US" dirty="0" err="1"/>
              <a:t>ilişkilendirilerek</a:t>
            </a:r>
            <a:r>
              <a:rPr lang="en-US" dirty="0"/>
              <a:t> </a:t>
            </a:r>
            <a:r>
              <a:rPr lang="en-US" dirty="0" err="1"/>
              <a:t>bütüncül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yapı</a:t>
            </a:r>
            <a:r>
              <a:rPr lang="en-US" dirty="0"/>
              <a:t> </a:t>
            </a:r>
            <a:r>
              <a:rPr lang="en-US" dirty="0" err="1"/>
              <a:t>oluşturulmuştur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Ders</a:t>
            </a:r>
            <a:r>
              <a:rPr lang="en-US" dirty="0"/>
              <a:t> – PÖÇ </a:t>
            </a:r>
            <a:r>
              <a:rPr lang="en-US" dirty="0" err="1"/>
              <a:t>eşleştirme</a:t>
            </a:r>
            <a:r>
              <a:rPr lang="en-US" dirty="0"/>
              <a:t> </a:t>
            </a:r>
            <a:r>
              <a:rPr lang="en-US" dirty="0" err="1"/>
              <a:t>süreci</a:t>
            </a:r>
            <a:r>
              <a:rPr lang="en-US" dirty="0"/>
              <a:t>, program </a:t>
            </a:r>
            <a:r>
              <a:rPr lang="en-US" dirty="0" err="1"/>
              <a:t>bünyesinde</a:t>
            </a:r>
            <a:r>
              <a:rPr lang="en-US" dirty="0"/>
              <a:t> </a:t>
            </a:r>
            <a:r>
              <a:rPr lang="en-US" dirty="0" err="1"/>
              <a:t>oluşturulan</a:t>
            </a:r>
            <a:r>
              <a:rPr lang="en-US" dirty="0"/>
              <a:t> MEDEK </a:t>
            </a:r>
            <a:r>
              <a:rPr lang="en-US" dirty="0" err="1"/>
              <a:t>Komisyonu</a:t>
            </a:r>
            <a:r>
              <a:rPr lang="en-US" dirty="0"/>
              <a:t> </a:t>
            </a:r>
            <a:r>
              <a:rPr lang="en-US" dirty="0" err="1"/>
              <a:t>tarafından</a:t>
            </a:r>
            <a:r>
              <a:rPr lang="en-US" dirty="0"/>
              <a:t> </a:t>
            </a:r>
            <a:r>
              <a:rPr lang="en-US" dirty="0" err="1"/>
              <a:t>yürütülmüştür</a:t>
            </a:r>
            <a:r>
              <a:rPr lang="en-US" dirty="0"/>
              <a:t>. Her </a:t>
            </a:r>
            <a:r>
              <a:rPr lang="en-US" dirty="0" err="1"/>
              <a:t>dersin</a:t>
            </a:r>
            <a:r>
              <a:rPr lang="en-US" dirty="0"/>
              <a:t>, </a:t>
            </a:r>
            <a:r>
              <a:rPr lang="en-US" dirty="0" err="1"/>
              <a:t>hangi</a:t>
            </a:r>
            <a:r>
              <a:rPr lang="en-US" dirty="0"/>
              <a:t> </a:t>
            </a:r>
            <a:r>
              <a:rPr lang="en-US" dirty="0" err="1"/>
              <a:t>PÖÇ’lere</a:t>
            </a:r>
            <a:r>
              <a:rPr lang="en-US" dirty="0"/>
              <a:t> ne </a:t>
            </a:r>
            <a:r>
              <a:rPr lang="en-US" dirty="0" err="1"/>
              <a:t>düzeyde</a:t>
            </a:r>
            <a:r>
              <a:rPr lang="en-US" dirty="0"/>
              <a:t> </a:t>
            </a:r>
            <a:r>
              <a:rPr lang="en-US" dirty="0" err="1"/>
              <a:t>katkı</a:t>
            </a:r>
            <a:r>
              <a:rPr lang="en-US" dirty="0"/>
              <a:t> </a:t>
            </a:r>
            <a:r>
              <a:rPr lang="en-US" dirty="0" err="1"/>
              <a:t>sunduğu</a:t>
            </a:r>
            <a:r>
              <a:rPr lang="en-US" dirty="0"/>
              <a:t> (1: </a:t>
            </a:r>
            <a:r>
              <a:rPr lang="en-US" dirty="0" err="1"/>
              <a:t>Tanıtma</a:t>
            </a:r>
            <a:r>
              <a:rPr lang="en-US" dirty="0"/>
              <a:t>, 2: </a:t>
            </a:r>
            <a:r>
              <a:rPr lang="en-US" dirty="0" err="1"/>
              <a:t>Uygulama</a:t>
            </a:r>
            <a:r>
              <a:rPr lang="en-US" dirty="0"/>
              <a:t>, 3: </a:t>
            </a:r>
            <a:r>
              <a:rPr lang="en-US" dirty="0" err="1"/>
              <a:t>Yetkinlik</a:t>
            </a:r>
            <a:r>
              <a:rPr lang="en-US" dirty="0"/>
              <a:t>) </a:t>
            </a:r>
            <a:r>
              <a:rPr lang="en-US" dirty="0" err="1"/>
              <a:t>dikkate</a:t>
            </a:r>
            <a:r>
              <a:rPr lang="en-US" dirty="0"/>
              <a:t> </a:t>
            </a:r>
            <a:r>
              <a:rPr lang="en-US" dirty="0" err="1"/>
              <a:t>alınarak</a:t>
            </a:r>
            <a:r>
              <a:rPr lang="en-US" dirty="0"/>
              <a:t> </a:t>
            </a:r>
            <a:r>
              <a:rPr lang="en-US" dirty="0" err="1"/>
              <a:t>kapsamlı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eşleştirme</a:t>
            </a:r>
            <a:r>
              <a:rPr lang="en-US" dirty="0"/>
              <a:t> </a:t>
            </a:r>
            <a:r>
              <a:rPr lang="en-US" dirty="0" err="1"/>
              <a:t>matrisi</a:t>
            </a:r>
            <a:r>
              <a:rPr lang="en-US" dirty="0"/>
              <a:t> </a:t>
            </a:r>
            <a:r>
              <a:rPr lang="en-US" dirty="0" err="1"/>
              <a:t>hazırlanmıştır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Bu </a:t>
            </a:r>
            <a:r>
              <a:rPr lang="en-US" dirty="0" err="1"/>
              <a:t>süreçte</a:t>
            </a:r>
            <a:r>
              <a:rPr lang="en-US" dirty="0"/>
              <a:t>, </a:t>
            </a:r>
            <a:r>
              <a:rPr lang="en-US" dirty="0" err="1"/>
              <a:t>ders</a:t>
            </a:r>
            <a:r>
              <a:rPr lang="en-US" dirty="0"/>
              <a:t> </a:t>
            </a:r>
            <a:r>
              <a:rPr lang="en-US" dirty="0" err="1"/>
              <a:t>planı</a:t>
            </a:r>
            <a:r>
              <a:rPr lang="en-US" dirty="0"/>
              <a:t> </a:t>
            </a:r>
            <a:r>
              <a:rPr lang="en-US" dirty="0" err="1"/>
              <a:t>sadece</a:t>
            </a:r>
            <a:r>
              <a:rPr lang="en-US" dirty="0"/>
              <a:t> </a:t>
            </a:r>
            <a:r>
              <a:rPr lang="en-US" dirty="0" err="1"/>
              <a:t>içerik</a:t>
            </a:r>
            <a:r>
              <a:rPr lang="en-US" dirty="0"/>
              <a:t> </a:t>
            </a:r>
            <a:r>
              <a:rPr lang="en-US" dirty="0" err="1"/>
              <a:t>değil</a:t>
            </a:r>
            <a:r>
              <a:rPr lang="en-US" dirty="0"/>
              <a:t>; </a:t>
            </a:r>
            <a:r>
              <a:rPr lang="en-US" dirty="0" err="1"/>
              <a:t>aynı</a:t>
            </a:r>
            <a:r>
              <a:rPr lang="en-US" dirty="0"/>
              <a:t> </a:t>
            </a:r>
            <a:r>
              <a:rPr lang="en-US" dirty="0" err="1"/>
              <a:t>zamanda</a:t>
            </a:r>
            <a:r>
              <a:rPr lang="en-US" dirty="0"/>
              <a:t> </a:t>
            </a:r>
            <a:r>
              <a:rPr lang="en-US" dirty="0" err="1"/>
              <a:t>çıktılara</a:t>
            </a:r>
            <a:r>
              <a:rPr lang="en-US" dirty="0"/>
              <a:t> </a:t>
            </a:r>
            <a:r>
              <a:rPr lang="en-US" dirty="0" err="1"/>
              <a:t>ulaşılabilirlik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ölçülebilirlik</a:t>
            </a:r>
            <a:r>
              <a:rPr lang="en-US" dirty="0"/>
              <a:t> </a:t>
            </a:r>
            <a:r>
              <a:rPr lang="en-US" dirty="0" err="1"/>
              <a:t>açısından</a:t>
            </a:r>
            <a:r>
              <a:rPr lang="en-US" dirty="0"/>
              <a:t> da </a:t>
            </a:r>
            <a:r>
              <a:rPr lang="en-US" dirty="0" err="1"/>
              <a:t>değerlendirilmiştir</a:t>
            </a:r>
            <a:r>
              <a:rPr lang="en-US" dirty="0"/>
              <a:t>. </a:t>
            </a:r>
            <a:r>
              <a:rPr lang="en-US" dirty="0" err="1"/>
              <a:t>Elde</a:t>
            </a:r>
            <a:r>
              <a:rPr lang="en-US" dirty="0"/>
              <a:t> </a:t>
            </a:r>
            <a:r>
              <a:rPr lang="en-US" dirty="0" err="1"/>
              <a:t>edilen</a:t>
            </a:r>
            <a:r>
              <a:rPr lang="en-US" dirty="0"/>
              <a:t> </a:t>
            </a:r>
            <a:r>
              <a:rPr lang="en-US" dirty="0" err="1"/>
              <a:t>eşleştirme</a:t>
            </a:r>
            <a:r>
              <a:rPr lang="en-US" dirty="0"/>
              <a:t> </a:t>
            </a:r>
            <a:r>
              <a:rPr lang="en-US" dirty="0" err="1"/>
              <a:t>tablosu</a:t>
            </a:r>
            <a:r>
              <a:rPr lang="en-US" dirty="0"/>
              <a:t>, program </a:t>
            </a:r>
            <a:r>
              <a:rPr lang="en-US" dirty="0" err="1"/>
              <a:t>çıktılarının</a:t>
            </a:r>
            <a:r>
              <a:rPr lang="en-US" dirty="0"/>
              <a:t> </a:t>
            </a:r>
            <a:r>
              <a:rPr lang="en-US" dirty="0" err="1"/>
              <a:t>öğretim</a:t>
            </a:r>
            <a:r>
              <a:rPr lang="en-US" dirty="0"/>
              <a:t> </a:t>
            </a:r>
            <a:r>
              <a:rPr lang="en-US" dirty="0" err="1"/>
              <a:t>süreciyle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tutarlılığını</a:t>
            </a:r>
            <a:r>
              <a:rPr lang="en-US" dirty="0"/>
              <a:t> </a:t>
            </a:r>
            <a:r>
              <a:rPr lang="en-US" dirty="0" err="1"/>
              <a:t>ortaya</a:t>
            </a:r>
            <a:r>
              <a:rPr lang="en-US" dirty="0"/>
              <a:t> </a:t>
            </a:r>
            <a:r>
              <a:rPr lang="en-US" dirty="0" err="1"/>
              <a:t>koymaktadır</a:t>
            </a:r>
            <a:r>
              <a:rPr lang="en-US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4719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801927" cy="5524314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24314"/>
            <a:ext cx="1705213" cy="1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50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22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34325" cy="5027758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8277431" y="2600325"/>
            <a:ext cx="3318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hlinkClick r:id="rId3"/>
              </a:rPr>
              <a:t>Aksaray Üniversitesi Bologna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75452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7" name="Başlık 3"/>
          <p:cNvSpPr txBox="1">
            <a:spLocks/>
          </p:cNvSpPr>
          <p:nvPr/>
        </p:nvSpPr>
        <p:spPr>
          <a:xfrm>
            <a:off x="637106" y="2576260"/>
            <a:ext cx="3286956" cy="1223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tr-TR" sz="3200" b="1" i="1" dirty="0"/>
          </a:p>
        </p:txBody>
      </p:sp>
      <p:sp>
        <p:nvSpPr>
          <p:cNvPr id="8" name="Başlık 3"/>
          <p:cNvSpPr txBox="1">
            <a:spLocks/>
          </p:cNvSpPr>
          <p:nvPr/>
        </p:nvSpPr>
        <p:spPr>
          <a:xfrm>
            <a:off x="8755997" y="2576260"/>
            <a:ext cx="3286956" cy="1223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tr-TR" sz="3200" b="1" i="1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660" y="1418380"/>
            <a:ext cx="4203082" cy="3922877"/>
          </a:xfrm>
          <a:prstGeom prst="rect">
            <a:avLst/>
          </a:prstGeom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85751" y="2030507"/>
            <a:ext cx="7441910" cy="2062103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tr-TR" sz="3200" b="1" dirty="0"/>
              <a:t>Değerli Öğrenciler ,</a:t>
            </a:r>
          </a:p>
          <a:p>
            <a:pPr lvl="0" algn="ctr"/>
            <a:r>
              <a:rPr lang="tr-TR" sz="3200" dirty="0"/>
              <a:t>Bu belge bizim değil, sizin diplomanızın kalitesini tescilleyecek…</a:t>
            </a:r>
          </a:p>
        </p:txBody>
      </p:sp>
      <p:graphicFrame>
        <p:nvGraphicFramePr>
          <p:cNvPr id="11" name="Diyagram 10"/>
          <p:cNvGraphicFramePr/>
          <p:nvPr>
            <p:extLst>
              <p:ext uri="{D42A27DB-BD31-4B8C-83A1-F6EECF244321}">
                <p14:modId xmlns:p14="http://schemas.microsoft.com/office/powerpoint/2010/main" val="3875498236"/>
              </p:ext>
            </p:extLst>
          </p:nvPr>
        </p:nvGraphicFramePr>
        <p:xfrm>
          <a:off x="428625" y="5750352"/>
          <a:ext cx="10629900" cy="857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0216740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5494</TotalTime>
  <Words>1010</Words>
  <Application>Microsoft Office PowerPoint</Application>
  <PresentationFormat>Geniş ekran</PresentationFormat>
  <Paragraphs>87</Paragraphs>
  <Slides>23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8" baseType="lpstr">
      <vt:lpstr>Arial</vt:lpstr>
      <vt:lpstr>Calibri</vt:lpstr>
      <vt:lpstr>Century Gothic</vt:lpstr>
      <vt:lpstr>Wingdings</vt:lpstr>
      <vt:lpstr>Uçak İzi</vt:lpstr>
      <vt:lpstr>AKSARAY ÜNİVERSİTESİ Ortaköy meslek yüksekokulu  kalite ve akreditasyon programı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PAMUKKALE ÜNİVERSİTESİ’NE HOŞGELDİNİZ</dc:title>
  <dc:creator>Pau</dc:creator>
  <cp:lastModifiedBy>HASAN YAŞAR</cp:lastModifiedBy>
  <cp:revision>488</cp:revision>
  <dcterms:modified xsi:type="dcterms:W3CDTF">2026-04-27T20:03:35Z</dcterms:modified>
</cp:coreProperties>
</file>